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2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3.xml" ContentType="application/vnd.openxmlformats-officedocument.presentationml.notesSlide+xml"/>
  <Override PartName="/ppt/tags/tag18.xml" ContentType="application/vnd.openxmlformats-officedocument.presentationml.tags+xml"/>
  <Override PartName="/ppt/notesSlides/notesSlide4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260" r:id="rId4"/>
    <p:sldId id="434" r:id="rId5"/>
    <p:sldId id="375" r:id="rId6"/>
    <p:sldId id="376" r:id="rId7"/>
    <p:sldId id="418" r:id="rId8"/>
    <p:sldId id="417" r:id="rId9"/>
    <p:sldId id="423" r:id="rId10"/>
    <p:sldId id="390" r:id="rId11"/>
    <p:sldId id="261" r:id="rId12"/>
    <p:sldId id="377" r:id="rId13"/>
    <p:sldId id="433" r:id="rId14"/>
    <p:sldId id="421" r:id="rId15"/>
    <p:sldId id="262" r:id="rId16"/>
    <p:sldId id="365" r:id="rId17"/>
    <p:sldId id="278" r:id="rId18"/>
  </p:sldIdLst>
  <p:sldSz cx="12192000" cy="6858000"/>
  <p:notesSz cx="6858000" cy="9144000"/>
  <p:custDataLst>
    <p:tags r:id="rId21"/>
  </p:custDataLst>
  <p:defaultTextStyle>
    <a:defPPr>
      <a:defRPr lang="ko-KR"/>
    </a:defPPr>
    <a:lvl1pPr marL="0" indent="0" algn="l" defTabSz="914400">
      <a:buNone/>
      <a:defRPr lang="ko-KR" sz="1800" baseline="0" smtClean="0">
        <a:solidFill>
          <a:srgbClr val="000000"/>
        </a:solidFill>
        <a:latin typeface="+mn-lt"/>
        <a:ea typeface="+mn-ea"/>
      </a:defRPr>
    </a:lvl1pPr>
    <a:lvl2pPr marL="457200" lvl="1" indent="0" defTabSz="914400">
      <a:defRPr lang="ko-KR" smtClean="0"/>
    </a:lvl2pPr>
    <a:lvl3pPr marL="914400" lvl="2" indent="0" defTabSz="914400">
      <a:defRPr lang="ko-KR" smtClean="0"/>
    </a:lvl3pPr>
    <a:lvl4pPr marL="1371600" lvl="3" indent="0" defTabSz="914400">
      <a:defRPr lang="ko-KR" smtClean="0"/>
    </a:lvl4pPr>
    <a:lvl5pPr marL="1828800" lvl="4" indent="0" defTabSz="914400">
      <a:defRPr lang="ko-KR" smtClean="0"/>
    </a:lvl5pPr>
  </p:defaultTextStyle>
  <p:extLst>
    <p:ext uri="{521415D9-36F7-43E2-AB2F-B90AF26B5E84}">
      <p14:sectionLst xmlns:p14="http://schemas.microsoft.com/office/powerpoint/2010/main">
        <p14:section name="默认节" id="{2F273682-42AD-4441-A140-DD1A05021419}">
          <p14:sldIdLst>
            <p14:sldId id="256"/>
            <p14:sldId id="257"/>
            <p14:sldId id="260"/>
            <p14:sldId id="434"/>
            <p14:sldId id="375"/>
            <p14:sldId id="376"/>
            <p14:sldId id="418"/>
            <p14:sldId id="417"/>
            <p14:sldId id="423"/>
            <p14:sldId id="390"/>
            <p14:sldId id="261"/>
            <p14:sldId id="377"/>
            <p14:sldId id="433"/>
            <p14:sldId id="421"/>
            <p14:sldId id="262"/>
            <p14:sldId id="365"/>
            <p14:sldId id="27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>
        <p:scale>
          <a:sx n="78" d="100"/>
          <a:sy n="78" d="100"/>
        </p:scale>
        <p:origin x="192" y="-25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pPr/>
              <a:t>2024/11/13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pPr/>
              <a:t>2024/11/13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 0"/>
          <p:cNvSpPr txBox="1">
            <a:spLocks noGrp="1"/>
          </p:cNvSpPr>
          <p:nvPr>
            <p:ph type="sldNum" idx="12"/>
          </p:nvPr>
        </p:nvSpPr>
        <p:spPr>
          <a:xfrm>
            <a:off x="9144000" y="6263640"/>
            <a:ext cx="2439035" cy="457835"/>
          </a:xfrm>
          <a:prstGeom prst="rect">
            <a:avLst/>
          </a:prstGeom>
        </p:spPr>
        <p:txBody>
          <a:bodyPr vert="horz" wrap="square" lIns="91440" tIns="45720" rIns="91440" bIns="45720" anchor="t">
            <a:noAutofit/>
          </a:bodyPr>
          <a:lstStyle>
            <a:lvl1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/>
            </a:lvl1pPr>
            <a:lvl2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/>
            </a:lvl2pPr>
            <a:lvl3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/>
            </a:lvl3pPr>
            <a:lvl4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/>
            </a:lvl4pPr>
            <a:lvl5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/>
            </a:lvl5pPr>
            <a:lvl6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/>
            </a:lvl6pPr>
            <a:lvl7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/>
            </a:lvl7pPr>
            <a:lvl8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/>
            </a:lvl8pPr>
            <a:lvl9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/>
            </a:lvl9pPr>
          </a:lstStyle>
          <a:p>
            <a:pPr marL="0" indent="0" algn="r" defTabSz="91440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sz="1200">
                <a:solidFill>
                  <a:srgbClr val="898989">
                    <a:tint val="75000"/>
                  </a:srgbClr>
                </a:solidFill>
                <a:latin typeface="Arial" panose="020B0604020202020204" pitchFamily="34" charset="0"/>
                <a:ea typeface="宋体" panose="02010600030101010101" pitchFamily="2" charset="-122"/>
              </a:rPr>
              <a:pPr marL="0" indent="0" algn="r" defTabSz="914400" eaLnBrk="1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‹#›</a:t>
            </a:fld>
            <a:endParaRPr lang="ko-KR" altLang="en-US" sz="1200">
              <a:solidFill>
                <a:srgbClr val="898989">
                  <a:tint val="75000"/>
                </a:srgbClr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Rect 0"/>
          <p:cNvSpPr txBox="1">
            <a:spLocks noGrp="1"/>
          </p:cNvSpPr>
          <p:nvPr>
            <p:ph type="dt" idx="10"/>
          </p:nvPr>
        </p:nvSpPr>
        <p:spPr>
          <a:xfrm>
            <a:off x="609600" y="6263640"/>
            <a:ext cx="2439035" cy="457835"/>
          </a:xfrm>
          <a:prstGeom prst="rect">
            <a:avLst/>
          </a:prstGeom>
        </p:spPr>
        <p:txBody>
          <a:bodyPr vert="horz" wrap="square" lIns="91440" tIns="45720" rIns="91440" bIns="45720" anchor="t">
            <a:noAutofit/>
          </a:bodyPr>
          <a:lstStyle>
            <a:lvl1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/>
            </a:lvl1pPr>
            <a:lvl2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/>
            </a:lvl2pPr>
            <a:lvl3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/>
            </a:lvl3pPr>
            <a:lvl4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/>
            </a:lvl4pPr>
            <a:lvl5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/>
            </a:lvl5pPr>
            <a:lvl6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/>
            </a:lvl6pPr>
            <a:lvl7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/>
            </a:lvl7pPr>
            <a:lvl8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/>
            </a:lvl8pPr>
            <a:lvl9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/>
            </a:lvl9pPr>
          </a:lstStyle>
          <a:p>
            <a:pPr marL="0" indent="0" algn="l" defTabSz="91440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en-GB" altLang="en-US" sz="1200">
                <a:solidFill>
                  <a:srgbClr val="898989">
                    <a:tint val="75000"/>
                  </a:srgbClr>
                </a:solidFill>
                <a:latin typeface="Arial" panose="020B0604020202020204" pitchFamily="34" charset="0"/>
                <a:ea typeface="宋体" panose="02010600030101010101" pitchFamily="2" charset="-122"/>
              </a:rPr>
              <a:pPr marL="0" indent="0" algn="l" defTabSz="914400" eaLnBrk="1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13/11/2024</a:t>
            </a:fld>
            <a:endParaRPr lang="ko-KR" altLang="en-US" sz="1200">
              <a:solidFill>
                <a:srgbClr val="898989">
                  <a:tint val="75000"/>
                </a:srgbClr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Rect 0"/>
          <p:cNvSpPr txBox="1">
            <a:spLocks noGrp="1"/>
          </p:cNvSpPr>
          <p:nvPr>
            <p:ph type="ftr" idx="11"/>
          </p:nvPr>
        </p:nvSpPr>
        <p:spPr>
          <a:xfrm>
            <a:off x="4267200" y="6263640"/>
            <a:ext cx="3658235" cy="457835"/>
          </a:xfrm>
          <a:prstGeom prst="rect">
            <a:avLst/>
          </a:prstGeom>
        </p:spPr>
        <p:txBody>
          <a:bodyPr vert="horz" wrap="square" lIns="91440" tIns="45720" rIns="91440" bIns="45720" anchor="t">
            <a:noAutofit/>
          </a:bodyPr>
          <a:lstStyle>
            <a:lvl1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/>
            </a:lvl1pPr>
            <a:lvl2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/>
            </a:lvl2pPr>
            <a:lvl3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/>
            </a:lvl3pPr>
            <a:lvl4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/>
            </a:lvl4pPr>
            <a:lvl5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/>
            </a:lvl5pPr>
            <a:lvl6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/>
            </a:lvl6pPr>
            <a:lvl7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/>
            </a:lvl7pPr>
            <a:lvl8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/>
            </a:lvl8pPr>
            <a:lvl9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/>
            </a:lvl9pPr>
          </a:lstStyle>
          <a:p>
            <a:pPr marL="0" indent="0" algn="l" defTabSz="91440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>
              <a:solidFill>
                <a:srgbClr val="898989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 0"/>
          <p:cNvSpPr txBox="1">
            <a:spLocks noGrp="1"/>
          </p:cNvSpPr>
          <p:nvPr>
            <p:ph type="sldNum" idx="12"/>
          </p:nvPr>
        </p:nvSpPr>
        <p:spPr>
          <a:xfrm>
            <a:off x="9144000" y="6263640"/>
            <a:ext cx="2439035" cy="457835"/>
          </a:xfrm>
          <a:prstGeom prst="rect">
            <a:avLst/>
          </a:prstGeom>
        </p:spPr>
        <p:txBody>
          <a:bodyPr vert="horz" wrap="square" lIns="91440" tIns="45720" rIns="91440" bIns="45720" anchor="t">
            <a:noAutofit/>
          </a:bodyPr>
          <a:lstStyle>
            <a:lvl1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/>
            </a:lvl1pPr>
            <a:lvl2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/>
            </a:lvl2pPr>
            <a:lvl3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/>
            </a:lvl3pPr>
            <a:lvl4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/>
            </a:lvl4pPr>
            <a:lvl5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/>
            </a:lvl5pPr>
            <a:lvl6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/>
            </a:lvl6pPr>
            <a:lvl7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/>
            </a:lvl7pPr>
            <a:lvl8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/>
            </a:lvl8pPr>
            <a:lvl9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/>
            </a:lvl9pPr>
          </a:lstStyle>
          <a:p>
            <a:pPr marL="0" indent="0" algn="r" defTabSz="91440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sz="1200">
                <a:solidFill>
                  <a:srgbClr val="898989">
                    <a:tint val="75000"/>
                  </a:srgbClr>
                </a:solidFill>
                <a:latin typeface="Arial" panose="020B0604020202020204" pitchFamily="34" charset="0"/>
                <a:ea typeface="宋体" panose="02010600030101010101" pitchFamily="2" charset="-122"/>
              </a:rPr>
              <a:pPr marL="0" indent="0" algn="r" defTabSz="914400" eaLnBrk="1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‹#›</a:t>
            </a:fld>
            <a:endParaRPr lang="ko-KR" altLang="en-US" sz="1200">
              <a:solidFill>
                <a:srgbClr val="898989">
                  <a:tint val="75000"/>
                </a:srgbClr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" name="Rect 0"/>
          <p:cNvSpPr txBox="1">
            <a:spLocks noGrp="1"/>
          </p:cNvSpPr>
          <p:nvPr>
            <p:ph type="dt" idx="10"/>
          </p:nvPr>
        </p:nvSpPr>
        <p:spPr>
          <a:xfrm>
            <a:off x="609600" y="6263640"/>
            <a:ext cx="2439035" cy="457835"/>
          </a:xfrm>
          <a:prstGeom prst="rect">
            <a:avLst/>
          </a:prstGeom>
        </p:spPr>
        <p:txBody>
          <a:bodyPr vert="horz" wrap="square" lIns="91440" tIns="45720" rIns="91440" bIns="45720" anchor="t">
            <a:noAutofit/>
          </a:bodyPr>
          <a:lstStyle>
            <a:lvl1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/>
            </a:lvl1pPr>
            <a:lvl2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/>
            </a:lvl2pPr>
            <a:lvl3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/>
            </a:lvl3pPr>
            <a:lvl4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/>
            </a:lvl4pPr>
            <a:lvl5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/>
            </a:lvl5pPr>
            <a:lvl6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/>
            </a:lvl6pPr>
            <a:lvl7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/>
            </a:lvl7pPr>
            <a:lvl8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/>
            </a:lvl8pPr>
            <a:lvl9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/>
            </a:lvl9pPr>
          </a:lstStyle>
          <a:p>
            <a:pPr marL="0" indent="0" algn="l" defTabSz="91440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en-GB" altLang="en-US" sz="1200">
                <a:solidFill>
                  <a:srgbClr val="898989">
                    <a:tint val="75000"/>
                  </a:srgbClr>
                </a:solidFill>
                <a:latin typeface="Arial" panose="020B0604020202020204" pitchFamily="34" charset="0"/>
                <a:ea typeface="宋体" panose="02010600030101010101" pitchFamily="2" charset="-122"/>
              </a:rPr>
              <a:pPr marL="0" indent="0" algn="l" defTabSz="914400" eaLnBrk="1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13/11/2024</a:t>
            </a:fld>
            <a:endParaRPr lang="ko-KR" altLang="en-US" sz="1200">
              <a:solidFill>
                <a:srgbClr val="898989">
                  <a:tint val="75000"/>
                </a:srgbClr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Rect 0"/>
          <p:cNvSpPr txBox="1">
            <a:spLocks noGrp="1"/>
          </p:cNvSpPr>
          <p:nvPr>
            <p:ph type="ftr" idx="11"/>
          </p:nvPr>
        </p:nvSpPr>
        <p:spPr>
          <a:xfrm>
            <a:off x="4267200" y="6263640"/>
            <a:ext cx="3658235" cy="457835"/>
          </a:xfrm>
          <a:prstGeom prst="rect">
            <a:avLst/>
          </a:prstGeom>
        </p:spPr>
        <p:txBody>
          <a:bodyPr vert="horz" wrap="square" lIns="91440" tIns="45720" rIns="91440" bIns="45720" anchor="t">
            <a:noAutofit/>
          </a:bodyPr>
          <a:lstStyle>
            <a:lvl1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/>
            </a:lvl1pPr>
            <a:lvl2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/>
            </a:lvl2pPr>
            <a:lvl3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/>
            </a:lvl3pPr>
            <a:lvl4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/>
            </a:lvl4pPr>
            <a:lvl5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/>
            </a:lvl5pPr>
            <a:lvl6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/>
            </a:lvl6pPr>
            <a:lvl7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/>
            </a:lvl7pPr>
            <a:lvl8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/>
            </a:lvl8pPr>
            <a:lvl9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/>
            </a:lvl9pPr>
          </a:lstStyle>
          <a:p>
            <a:pPr marL="0" indent="0" algn="l" defTabSz="91440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>
              <a:solidFill>
                <a:srgbClr val="898989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  <p:hf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2.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212955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marL="0" indent="0" algn="ctr" defTabSz="914400" latinLnBrk="1">
        <a:buNone/>
        <a:defRPr lang="ko-KR" sz="4400" baseline="0" smtClean="0">
          <a:solidFill>
            <a:schemeClr val="tx1"/>
          </a:solidFill>
          <a:latin typeface="+mn-lt"/>
          <a:ea typeface="+mn-ea"/>
          <a:cs typeface="+mn-cs"/>
        </a:defRPr>
      </a:lvl1pPr>
    </p:titleStyle>
    <p:bodyStyle>
      <a:lvl1pPr marL="342900" indent="-342900" algn="l" defTabSz="914400" latinLnBrk="1">
        <a:spcBef>
          <a:spcPct val="20000"/>
        </a:spcBef>
        <a:buFont typeface="Arial" panose="020B0604020202020204"/>
        <a:buChar char="•"/>
        <a:defRPr lang="ko-KR" sz="2800" baseline="0" smtClean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defTabSz="914400" latinLnBrk="1">
        <a:buChar char="-"/>
        <a:defRPr lang="ko-KR" sz="2400" smtClean="0"/>
      </a:lvl2pPr>
      <a:lvl3pPr marL="1143000" lvl="2" indent="-228600" defTabSz="914400" latinLnBrk="1">
        <a:buChar char="●"/>
        <a:defRPr lang="ko-KR" sz="2000" smtClean="0"/>
      </a:lvl3pPr>
      <a:lvl4pPr marL="1600200" lvl="3" indent="-228600" defTabSz="914400" latinLnBrk="1">
        <a:buChar char="-"/>
        <a:defRPr lang="ko-KR" sz="1800" smtClean="0"/>
      </a:lvl4pPr>
      <a:lvl5pPr marL="2057400" lvl="4" indent="-228600" defTabSz="914400" latinLnBrk="1">
        <a:buChar char="»"/>
        <a:defRPr lang="ko-KR" sz="1800" smtClean="0"/>
      </a:lvl5pPr>
    </p:bodyStyle>
    <p:otherStyle>
      <a:lvl1pPr marL="0" indent="0" algn="l" defTabSz="914400" latinLnBrk="1">
        <a:buNone/>
        <a:defRPr lang="ko-KR" sz="1800" baseline="0" smtClean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defTabSz="914400" latinLnBrk="1">
        <a:defRPr lang="ko-KR" smtClean="0"/>
      </a:lvl2pPr>
      <a:lvl3pPr marL="914400" lvl="2" indent="0" defTabSz="914400" latinLnBrk="1">
        <a:defRPr lang="ko-KR" smtClean="0"/>
      </a:lvl3pPr>
      <a:lvl4pPr marL="1371600" lvl="3" indent="0" defTabSz="914400" latinLnBrk="1">
        <a:defRPr lang="ko-KR" smtClean="0"/>
      </a:lvl4pPr>
      <a:lvl5pPr marL="1828800" lvl="4" indent="0" defTabSz="914400" latinLnBrk="1">
        <a:defRPr lang="ko-KR" smtClean="0"/>
      </a:lvl5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4.xml"/><Relationship Id="rId7" Type="http://schemas.openxmlformats.org/officeDocument/2006/relationships/notesSlide" Target="../notesSlides/notesSlide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9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0.xml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 cstate="hq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indent="0" algn="r" defTabSz="91440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sz="1200">
                <a:solidFill>
                  <a:srgbClr val="898989">
                    <a:tint val="75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pPr marL="0" indent="0" algn="r" defTabSz="914400" eaLnBrk="1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1</a:t>
            </a:fld>
            <a:endParaRPr lang="ko-KR" altLang="en-US" sz="1200">
              <a:solidFill>
                <a:srgbClr val="898989">
                  <a:tint val="75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1"/>
            </p:custDataLst>
          </p:nvPr>
        </p:nvSpPr>
        <p:spPr>
          <a:xfrm>
            <a:off x="2567940" y="1556385"/>
            <a:ext cx="734695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江苏中为新材料有限公司</a:t>
            </a:r>
          </a:p>
        </p:txBody>
      </p:sp>
      <p:sp>
        <p:nvSpPr>
          <p:cNvPr id="8" name="文本框 7"/>
          <p:cNvSpPr txBox="1"/>
          <p:nvPr>
            <p:custDataLst>
              <p:tags r:id="rId2"/>
            </p:custDataLst>
          </p:nvPr>
        </p:nvSpPr>
        <p:spPr>
          <a:xfrm>
            <a:off x="5238744" y="3009265"/>
            <a:ext cx="2639701" cy="860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0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2025</a:t>
            </a:r>
            <a:endParaRPr lang="en-US" altLang="zh-CN" sz="50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文本框 11"/>
          <p:cNvSpPr txBox="1"/>
          <p:nvPr>
            <p:custDataLst>
              <p:tags r:id="rId3"/>
            </p:custDataLst>
          </p:nvPr>
        </p:nvSpPr>
        <p:spPr>
          <a:xfrm>
            <a:off x="2136140" y="4492625"/>
            <a:ext cx="7661275" cy="991235"/>
          </a:xfrm>
          <a:prstGeom prst="rect">
            <a:avLst/>
          </a:prstGeom>
          <a:gradFill>
            <a:gsLst>
              <a:gs pos="0">
                <a:schemeClr val="accent1">
                  <a:lumMod val="0"/>
                  <a:alpha val="45000"/>
                  <a:lumOff val="10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  <p:txBody>
          <a:bodyPr wrap="square" rtlCol="0" anchor="t">
            <a:noAutofit/>
          </a:bodyPr>
          <a:lstStyle/>
          <a:p>
            <a:pPr marL="0" indent="381000" algn="just" defTabSz="914400" eaLnBrk="1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zh-CN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                   </a:t>
            </a:r>
            <a:r>
              <a:rPr lang="zh-CN" altLang="ko-KR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江苏中为新材料：</a:t>
            </a:r>
            <a:r>
              <a:rPr lang="en-US" altLang="zh-CN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400 8692  068  </a:t>
            </a:r>
          </a:p>
          <a:p>
            <a:pPr marL="0" indent="381000" algn="just" defTabSz="914400" eaLnBrk="1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zh-CN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</a:t>
            </a:r>
            <a:r>
              <a: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江苏虹瓷：</a:t>
            </a:r>
            <a:r>
              <a:rPr lang="en-US" altLang="zh-CN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400 1610  321</a:t>
            </a:r>
            <a:r>
              <a:rPr lang="en-US" altLang="ko-KR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lang="en-US" altLang="zh-CN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</a:t>
            </a:r>
            <a:r>
              <a:rPr lang="zh-CN" altLang="ko-KR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江苏清荷微瓷：</a:t>
            </a:r>
            <a:r>
              <a:rPr lang="en-US" altLang="zh-CN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400 0117  881</a:t>
            </a:r>
            <a:endParaRPr lang="en-US" altLang="ko-KR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indent="381000" algn="just" defTabSz="914400" eaLnBrk="1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zh-CN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</a:t>
            </a:r>
            <a:endParaRPr lang="zh-CN" altLang="ko-KR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indent="381000" algn="just" defTabSz="914400" eaLnBrk="1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zh-CN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</a:t>
            </a:r>
          </a:p>
        </p:txBody>
      </p:sp>
      <p:sp>
        <p:nvSpPr>
          <p:cNvPr id="9" name="文本框 8"/>
          <p:cNvSpPr txBox="1"/>
          <p:nvPr>
            <p:custDataLst>
              <p:tags r:id="rId4"/>
            </p:custDataLst>
          </p:nvPr>
        </p:nvSpPr>
        <p:spPr>
          <a:xfrm>
            <a:off x="2136140" y="5589270"/>
            <a:ext cx="7661275" cy="923330"/>
          </a:xfrm>
          <a:prstGeom prst="rect">
            <a:avLst/>
          </a:prstGeom>
          <a:gradFill>
            <a:gsLst>
              <a:gs pos="0">
                <a:schemeClr val="accent1">
                  <a:lumMod val="0"/>
                  <a:alpha val="45000"/>
                  <a:lumOff val="10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  <p:txBody>
          <a:bodyPr wrap="square" rtlCol="0" anchor="t">
            <a:spAutoFit/>
          </a:bodyPr>
          <a:lstStyle/>
          <a:p>
            <a:pPr marL="0" indent="381000" algn="just" defTabSz="914400" eaLnBrk="1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zh-CN" altLang="ko-KR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行政电话：</a:t>
            </a:r>
            <a:r>
              <a:rPr altLang="en-US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+86 519 8169 8801</a:t>
            </a:r>
            <a:r>
              <a:rPr lang="en-US" altLang="ko-KR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	    </a:t>
            </a:r>
            <a:r>
              <a:rPr lang="zh-CN" altLang="ko-KR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常务</a:t>
            </a:r>
            <a:r>
              <a:rPr altLang="en-US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电话：+86 519 </a:t>
            </a:r>
            <a:r>
              <a:rPr lang="en-US" altLang="en-US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8630</a:t>
            </a:r>
            <a:r>
              <a:rPr altLang="en-US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lang="en-US" altLang="en-US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6606</a:t>
            </a:r>
            <a:r>
              <a:rPr lang="en-US" altLang="ko-KR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lang="en-US" altLang="ko-KR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	</a:t>
            </a:r>
            <a:endParaRPr lang="ko-KR" altLang="en-US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381000" algn="just" defTabSz="914400" eaLnBrk="1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zh-CN" altLang="ko-KR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产品订购：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+86 </a:t>
            </a:r>
            <a:r>
              <a:rPr lang="en-US" altLang="zh-CN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139 0612 8336     </a:t>
            </a:r>
            <a:r>
              <a:rPr lang="zh-CN" altLang="ko-KR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售后服务</a:t>
            </a:r>
            <a:r>
              <a:rPr altLang="en-US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：+86 </a:t>
            </a:r>
            <a:r>
              <a:rPr lang="en-US" altLang="ko-KR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139 6121 6128</a:t>
            </a:r>
            <a:endParaRPr lang="en-US" altLang="ko-KR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19380" y="116205"/>
            <a:ext cx="1429385" cy="13474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indent="0" algn="r" defTabSz="91440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sz="1200">
                <a:solidFill>
                  <a:srgbClr val="898989">
                    <a:tint val="75000"/>
                  </a:srgbClr>
                </a:solidFill>
                <a:latin typeface="Arial" panose="020B0604020202020204" pitchFamily="34" charset="0"/>
                <a:ea typeface="宋体" panose="02010600030101010101" pitchFamily="2" charset="-122"/>
              </a:rPr>
              <a:pPr marL="0" indent="0" algn="r" defTabSz="914400" eaLnBrk="1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10</a:t>
            </a:fld>
            <a:endParaRPr lang="ko-KR" altLang="en-US" sz="1200">
              <a:solidFill>
                <a:srgbClr val="898989">
                  <a:tint val="75000"/>
                </a:srgbClr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63830" y="1529715"/>
            <a:ext cx="11938635" cy="52006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>
                <a:solidFill>
                  <a:schemeClr val="bg1"/>
                </a:solidFill>
              </a:rPr>
              <a:t>性能特点：</a:t>
            </a:r>
          </a:p>
          <a:p>
            <a:pPr>
              <a:lnSpc>
                <a:spcPct val="150000"/>
              </a:lnSpc>
            </a:pPr>
            <a:r>
              <a:rPr lang="zh-CN" altLang="en-US" sz="1400">
                <a:solidFill>
                  <a:schemeClr val="bg1"/>
                </a:solidFill>
              </a:rPr>
              <a:t>1.优异的耐高温性能；</a:t>
            </a:r>
          </a:p>
          <a:p>
            <a:pPr>
              <a:lnSpc>
                <a:spcPct val="150000"/>
              </a:lnSpc>
            </a:pPr>
            <a:r>
              <a:rPr lang="zh-CN" altLang="en-US" sz="1400">
                <a:solidFill>
                  <a:schemeClr val="bg1"/>
                </a:solidFill>
              </a:rPr>
              <a:t>2.干燥速度快，方便大型件施工；</a:t>
            </a:r>
          </a:p>
          <a:p>
            <a:pPr>
              <a:lnSpc>
                <a:spcPct val="150000"/>
              </a:lnSpc>
            </a:pPr>
            <a:r>
              <a:rPr lang="zh-CN" altLang="en-US" sz="1400">
                <a:solidFill>
                  <a:schemeClr val="bg1"/>
                </a:solidFill>
              </a:rPr>
              <a:t>3.可重涂时间30min，修补方便；</a:t>
            </a:r>
          </a:p>
          <a:p>
            <a:pPr>
              <a:lnSpc>
                <a:spcPct val="150000"/>
              </a:lnSpc>
            </a:pPr>
            <a:r>
              <a:rPr lang="zh-CN" altLang="en-US" sz="1400">
                <a:solidFill>
                  <a:schemeClr val="bg1"/>
                </a:solidFill>
              </a:rPr>
              <a:t>4.对基材处理要求不高，附着力好；</a:t>
            </a:r>
          </a:p>
          <a:p>
            <a:pPr>
              <a:lnSpc>
                <a:spcPct val="150000"/>
              </a:lnSpc>
            </a:pPr>
            <a:r>
              <a:rPr lang="zh-CN" altLang="en-US" sz="1400">
                <a:solidFill>
                  <a:schemeClr val="bg1"/>
                </a:solidFill>
              </a:rPr>
              <a:t>5.具有一定防腐性。</a:t>
            </a:r>
          </a:p>
          <a:p>
            <a:pPr>
              <a:lnSpc>
                <a:spcPct val="150000"/>
              </a:lnSpc>
            </a:pPr>
            <a:r>
              <a:rPr lang="zh-CN" altLang="en-US" sz="1400">
                <a:solidFill>
                  <a:schemeClr val="bg1"/>
                </a:solidFill>
              </a:rPr>
              <a:t>储存与有效期：</a:t>
            </a:r>
          </a:p>
          <a:p>
            <a:pPr>
              <a:lnSpc>
                <a:spcPct val="150000"/>
              </a:lnSpc>
            </a:pPr>
            <a:r>
              <a:rPr lang="en-US" altLang="zh-CN" sz="1400">
                <a:solidFill>
                  <a:schemeClr val="bg1"/>
                </a:solidFill>
              </a:rPr>
              <a:t>     </a:t>
            </a:r>
            <a:r>
              <a:rPr lang="zh-CN" altLang="en-US" sz="1400">
                <a:solidFill>
                  <a:schemeClr val="bg1"/>
                </a:solidFill>
              </a:rPr>
              <a:t>本品应保持包装完好的状态存放在户内干燥场所，避免光线直射，储存温度以5~25℃为宜。未开盖产品有效期为 12个月，开盖产品需在1个月内用完。一般情况下，温度越低，保持期越久。</a:t>
            </a:r>
          </a:p>
          <a:p>
            <a:pPr>
              <a:lnSpc>
                <a:spcPct val="150000"/>
              </a:lnSpc>
            </a:pPr>
            <a:r>
              <a:rPr lang="zh-CN" altLang="en-US" sz="1400">
                <a:solidFill>
                  <a:schemeClr val="bg1"/>
                </a:solidFill>
              </a:rPr>
              <a:t>产品形态：</a:t>
            </a:r>
          </a:p>
          <a:p>
            <a:pPr>
              <a:lnSpc>
                <a:spcPct val="150000"/>
              </a:lnSpc>
            </a:pPr>
            <a:r>
              <a:rPr lang="zh-CN" altLang="en-US" sz="1400">
                <a:solidFill>
                  <a:schemeClr val="bg1"/>
                </a:solidFill>
              </a:rPr>
              <a:t>单组份， 均匀流淌的液体</a:t>
            </a:r>
          </a:p>
          <a:p>
            <a:pPr>
              <a:lnSpc>
                <a:spcPct val="150000"/>
              </a:lnSpc>
            </a:pPr>
            <a:r>
              <a:rPr lang="zh-CN" altLang="en-US" sz="1400">
                <a:solidFill>
                  <a:schemeClr val="bg1"/>
                </a:solidFill>
              </a:rPr>
              <a:t>包装规格：</a:t>
            </a:r>
          </a:p>
          <a:p>
            <a:pPr>
              <a:lnSpc>
                <a:spcPct val="150000"/>
              </a:lnSpc>
            </a:pPr>
            <a:r>
              <a:rPr lang="zh-CN" altLang="en-US" sz="1400">
                <a:solidFill>
                  <a:schemeClr val="bg1"/>
                </a:solidFill>
              </a:rPr>
              <a:t>16kg或160kg/桶，铁桶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639695" y="548640"/>
            <a:ext cx="73234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24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江苏中为陶涂盛世</a:t>
            </a:r>
            <a:r>
              <a:rPr lang="en-US" sz="24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®</a:t>
            </a:r>
            <a:r>
              <a:rPr sz="2400" b="1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ZW1014</a:t>
            </a:r>
            <a:r>
              <a:rPr sz="24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耐高温防腐纳米涂料</a:t>
            </a:r>
            <a:endParaRPr lang="zh-CN" altLang="en-US" sz="2400" dirty="0"/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429385" cy="13474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indent="0" algn="r" defTabSz="91440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sz="1200">
                <a:solidFill>
                  <a:srgbClr val="898989">
                    <a:tint val="75000"/>
                  </a:srgbClr>
                </a:solidFill>
                <a:latin typeface="Arial" panose="020B0604020202020204" pitchFamily="34" charset="0"/>
                <a:ea typeface="宋体" panose="02010600030101010101" pitchFamily="2" charset="-122"/>
              </a:rPr>
              <a:pPr marL="0" indent="0" algn="r" defTabSz="914400" eaLnBrk="1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11</a:t>
            </a:fld>
            <a:endParaRPr lang="ko-KR" altLang="en-US" sz="1200">
              <a:solidFill>
                <a:srgbClr val="898989">
                  <a:tint val="75000"/>
                </a:srgbClr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2423795" y="476250"/>
            <a:ext cx="885761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sz="2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江苏中为陶涂盛世</a:t>
            </a:r>
            <a:r>
              <a:rPr lang="en-US" sz="28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®</a:t>
            </a:r>
            <a:r>
              <a:rPr sz="28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ZW1015</a:t>
            </a:r>
            <a:r>
              <a:rPr sz="2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耐高温防腐纳米涂料</a:t>
            </a:r>
            <a:endParaRPr sz="2800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19380" y="1196340"/>
            <a:ext cx="11984355" cy="30670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zh-CN" sz="14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         </a:t>
            </a:r>
            <a:endParaRPr lang="zh-CN" sz="1400" b="1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91770" y="116205"/>
            <a:ext cx="1301750" cy="122809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429385" cy="134747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80645" y="1574800"/>
            <a:ext cx="12023090" cy="52832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1400" dirty="0">
                <a:solidFill>
                  <a:schemeClr val="bg1"/>
                </a:solidFill>
              </a:rPr>
              <a:t>产品简介：</a:t>
            </a:r>
          </a:p>
          <a:p>
            <a:r>
              <a:rPr lang="en-US" altLang="zh-CN" sz="1400" dirty="0">
                <a:solidFill>
                  <a:schemeClr val="bg1"/>
                </a:solidFill>
              </a:rPr>
              <a:t>     </a:t>
            </a:r>
            <a:r>
              <a:rPr lang="en-US" altLang="zh-CN" sz="1400" dirty="0">
                <a:solidFill>
                  <a:schemeClr val="bg1"/>
                </a:solidFill>
                <a:sym typeface="+mn-ea"/>
              </a:rPr>
              <a:t> </a:t>
            </a:r>
            <a:r>
              <a:rPr lang="zh-CN" altLang="en-US" sz="1400" dirty="0">
                <a:solidFill>
                  <a:schemeClr val="bg1"/>
                </a:solidFill>
                <a:sym typeface="+mn-ea"/>
              </a:rPr>
              <a:t>江苏中为陶涂盛世®</a:t>
            </a:r>
            <a:r>
              <a:rPr lang="en-US" altLang="zh-CN" sz="1400" dirty="0">
                <a:solidFill>
                  <a:schemeClr val="bg1"/>
                </a:solidFill>
              </a:rPr>
              <a:t> </a:t>
            </a:r>
            <a:r>
              <a:rPr lang="zh-CN" altLang="en-US" sz="1400" dirty="0">
                <a:solidFill>
                  <a:schemeClr val="bg1"/>
                </a:solidFill>
              </a:rPr>
              <a:t>ZW</a:t>
            </a:r>
            <a:r>
              <a:rPr lang="zh-CN" altLang="en-US" sz="1400" dirty="0" smtClean="0">
                <a:solidFill>
                  <a:schemeClr val="bg1"/>
                </a:solidFill>
              </a:rPr>
              <a:t>1015</a:t>
            </a:r>
            <a:r>
              <a:rPr lang="zh-CN" altLang="en-US" sz="1400" dirty="0">
                <a:solidFill>
                  <a:schemeClr val="bg1"/>
                </a:solidFill>
              </a:rPr>
              <a:t>耐高温防腐纳米涂料采用低温反应技术制备的特种无机树脂，配以合适填料和助剂制备的一种单组分，快干型耐高温涂料，可室温固化，也可加热固化，成膜后具有较好的防腐和极佳的耐高温特性，可在不大于650℃环境下长期使用。</a:t>
            </a:r>
          </a:p>
          <a:p>
            <a:endParaRPr lang="zh-CN" altLang="en-US" sz="1400" dirty="0">
              <a:solidFill>
                <a:schemeClr val="bg1"/>
              </a:solidFill>
            </a:endParaRPr>
          </a:p>
          <a:p>
            <a:r>
              <a:rPr lang="zh-CN" altLang="en-US" sz="1400" dirty="0">
                <a:solidFill>
                  <a:schemeClr val="bg1"/>
                </a:solidFill>
              </a:rPr>
              <a:t>技术参数：</a:t>
            </a:r>
          </a:p>
          <a:p>
            <a:endParaRPr lang="zh-CN" altLang="en-US" sz="1400" dirty="0">
              <a:solidFill>
                <a:schemeClr val="bg1"/>
              </a:solidFill>
            </a:endParaRPr>
          </a:p>
          <a:p>
            <a:endParaRPr lang="zh-CN" altLang="en-US" sz="1400" dirty="0">
              <a:solidFill>
                <a:schemeClr val="bg1"/>
              </a:solidFill>
            </a:endParaRPr>
          </a:p>
          <a:p>
            <a:endParaRPr lang="zh-CN" altLang="en-US" sz="1400" dirty="0">
              <a:solidFill>
                <a:schemeClr val="bg1"/>
              </a:solidFill>
            </a:endParaRPr>
          </a:p>
          <a:p>
            <a:endParaRPr lang="zh-CN" altLang="en-US" sz="1400" dirty="0">
              <a:solidFill>
                <a:schemeClr val="bg1"/>
              </a:solidFill>
            </a:endParaRPr>
          </a:p>
          <a:p>
            <a:endParaRPr lang="zh-CN" altLang="en-US" sz="1400" dirty="0">
              <a:solidFill>
                <a:schemeClr val="bg1"/>
              </a:solidFill>
            </a:endParaRPr>
          </a:p>
          <a:p>
            <a:endParaRPr lang="zh-CN" altLang="en-US" sz="1400" dirty="0">
              <a:solidFill>
                <a:schemeClr val="bg1"/>
              </a:solidFill>
            </a:endParaRPr>
          </a:p>
          <a:p>
            <a:endParaRPr lang="zh-CN" altLang="en-US" sz="1400" dirty="0">
              <a:solidFill>
                <a:schemeClr val="bg1"/>
              </a:solidFill>
            </a:endParaRPr>
          </a:p>
          <a:p>
            <a:endParaRPr lang="zh-CN" altLang="en-US" sz="1400" dirty="0">
              <a:solidFill>
                <a:schemeClr val="bg1"/>
              </a:solidFill>
            </a:endParaRPr>
          </a:p>
          <a:p>
            <a:endParaRPr lang="zh-CN" altLang="en-US" sz="1400" dirty="0">
              <a:solidFill>
                <a:schemeClr val="bg1"/>
              </a:solidFill>
            </a:endParaRPr>
          </a:p>
          <a:p>
            <a:endParaRPr lang="zh-CN" altLang="en-US" sz="1400" dirty="0">
              <a:solidFill>
                <a:schemeClr val="bg1"/>
              </a:solidFill>
            </a:endParaRPr>
          </a:p>
          <a:p>
            <a:endParaRPr lang="zh-CN" altLang="en-US" sz="1400" dirty="0">
              <a:solidFill>
                <a:schemeClr val="bg1"/>
              </a:solidFill>
            </a:endParaRPr>
          </a:p>
          <a:p>
            <a:endParaRPr lang="zh-CN" altLang="en-US" sz="1400" dirty="0">
              <a:solidFill>
                <a:schemeClr val="bg1"/>
              </a:solidFill>
            </a:endParaRPr>
          </a:p>
          <a:p>
            <a:endParaRPr lang="zh-CN" altLang="en-US" sz="1400" dirty="0">
              <a:solidFill>
                <a:schemeClr val="bg1"/>
              </a:solidFill>
            </a:endParaRPr>
          </a:p>
          <a:p>
            <a:endParaRPr lang="zh-CN" altLang="en-US" sz="1400" dirty="0">
              <a:solidFill>
                <a:schemeClr val="bg1"/>
              </a:solidFill>
            </a:endParaRPr>
          </a:p>
          <a:p>
            <a:r>
              <a:rPr lang="zh-CN" altLang="en-US" sz="1400" dirty="0">
                <a:solidFill>
                  <a:schemeClr val="bg1"/>
                </a:solidFill>
              </a:rPr>
              <a:t>固化工艺：</a:t>
            </a:r>
          </a:p>
          <a:p>
            <a:r>
              <a:rPr lang="zh-CN" altLang="en-US" sz="1400" dirty="0">
                <a:solidFill>
                  <a:schemeClr val="bg1"/>
                </a:solidFill>
              </a:rPr>
              <a:t>常温固化48h或者150℃烘烤30min</a:t>
            </a:r>
          </a:p>
          <a:p>
            <a:endParaRPr lang="zh-CN" altLang="en-US" sz="1400" dirty="0">
              <a:solidFill>
                <a:schemeClr val="bg1"/>
              </a:solidFill>
              <a:latin typeface="Tahoma" panose="020B0604030504040204" charset="0"/>
              <a:ea typeface="宋体" panose="02010600030101010101" pitchFamily="2" charset="-122"/>
              <a:sym typeface="+mn-ea"/>
            </a:endParaRPr>
          </a:p>
          <a:p>
            <a:endParaRPr lang="zh-CN" altLang="en-US" dirty="0">
              <a:solidFill>
                <a:schemeClr val="bg1"/>
              </a:solidFill>
            </a:endParaRPr>
          </a:p>
          <a:p>
            <a:endParaRPr lang="zh-CN" altLang="en-US" dirty="0">
              <a:solidFill>
                <a:schemeClr val="bg1"/>
              </a:solidFill>
            </a:endParaRPr>
          </a:p>
        </p:txBody>
      </p:sp>
      <p:graphicFrame>
        <p:nvGraphicFramePr>
          <p:cNvPr id="10" name="表格 9"/>
          <p:cNvGraphicFramePr/>
          <p:nvPr/>
        </p:nvGraphicFramePr>
        <p:xfrm>
          <a:off x="222567" y="2853055"/>
          <a:ext cx="3030855" cy="2628900"/>
        </p:xfrm>
        <a:graphic>
          <a:graphicData uri="http://schemas.openxmlformats.org/drawingml/2006/table">
            <a:tbl>
              <a:tblPr/>
              <a:tblGrid>
                <a:gridCol w="15500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08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9075">
                <a:tc>
                  <a:txBody>
                    <a:bodyPr/>
                    <a:lstStyle/>
                    <a:p>
                      <a:pPr marL="0" indent="0" algn="ctr" eaLnBrk="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400">
                          <a:solidFill>
                            <a:schemeClr val="bg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项目</a:t>
                      </a:r>
                    </a:p>
                  </a:txBody>
                  <a:tcPr marL="0" marR="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eaLnBrk="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400">
                          <a:solidFill>
                            <a:schemeClr val="bg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指标</a:t>
                      </a:r>
                    </a:p>
                  </a:txBody>
                  <a:tcPr marL="0" marR="0" marT="0" marB="0" anchor="ctr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marL="0" indent="0" algn="ctr" eaLnBrk="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400">
                          <a:solidFill>
                            <a:schemeClr val="bg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容器中的状态</a:t>
                      </a:r>
                    </a:p>
                  </a:txBody>
                  <a:tcPr marL="0" marR="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eaLnBrk="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400">
                          <a:solidFill>
                            <a:schemeClr val="bg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均匀流动液体</a:t>
                      </a:r>
                    </a:p>
                  </a:txBody>
                  <a:tcPr marL="0" marR="0" marT="0" marB="0" anchor="ctr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marL="0" indent="0" algn="ctr" eaLnBrk="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400">
                          <a:solidFill>
                            <a:schemeClr val="bg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颜色与外观</a:t>
                      </a:r>
                    </a:p>
                  </a:txBody>
                  <a:tcPr marL="0" marR="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eaLnBrk="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400">
                          <a:solidFill>
                            <a:schemeClr val="bg1"/>
                          </a:solidFill>
                          <a:latin typeface="Times New Roman Regular"/>
                          <a:ea typeface="宋体" panose="02010600030101010101" pitchFamily="2" charset="-122"/>
                        </a:rPr>
                        <a:t>银</a:t>
                      </a:r>
                      <a:r>
                        <a:rPr lang="zh-CN" sz="1400">
                          <a:solidFill>
                            <a:schemeClr val="bg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色（可调色）</a:t>
                      </a:r>
                    </a:p>
                  </a:txBody>
                  <a:tcPr marL="0" marR="0" marT="0" marB="0" anchor="ctr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marL="0" indent="0" algn="ctr" eaLnBrk="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400">
                          <a:solidFill>
                            <a:schemeClr val="bg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质量固含量</a:t>
                      </a:r>
                    </a:p>
                  </a:txBody>
                  <a:tcPr marL="0" marR="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eaLnBrk="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ko-KR" sz="1400">
                          <a:solidFill>
                            <a:schemeClr val="bg1"/>
                          </a:solidFill>
                          <a:latin typeface="Times New Roman Regular"/>
                          <a:ea typeface="宋体" panose="02010600030101010101" pitchFamily="2" charset="-122"/>
                        </a:rPr>
                        <a:t>30±</a:t>
                      </a:r>
                      <a:r>
                        <a:rPr lang="en-US" altLang="ko-KR" sz="1400">
                          <a:solidFill>
                            <a:schemeClr val="bg1"/>
                          </a:solidFill>
                          <a:latin typeface="Times New Roman Regular"/>
                          <a:ea typeface="Times New Roman Regular"/>
                        </a:rPr>
                        <a:t>2%</a:t>
                      </a:r>
                    </a:p>
                  </a:txBody>
                  <a:tcPr marL="0" marR="0" marT="0" marB="0" anchor="ctr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marL="0" indent="0" algn="ctr" eaLnBrk="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400">
                          <a:solidFill>
                            <a:schemeClr val="bg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干膜厚度</a:t>
                      </a:r>
                    </a:p>
                  </a:txBody>
                  <a:tcPr marL="0" marR="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eaLnBrk="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ko-KR" sz="1400">
                          <a:solidFill>
                            <a:schemeClr val="bg1"/>
                          </a:solidFill>
                          <a:latin typeface="Times New Roman Regular"/>
                          <a:ea typeface="宋体" panose="02010600030101010101" pitchFamily="2" charset="-122"/>
                        </a:rPr>
                        <a:t>15~35μm</a:t>
                      </a:r>
                    </a:p>
                  </a:txBody>
                  <a:tcPr marL="0" marR="0" marT="0" marB="0" anchor="ctr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marL="0" indent="0" algn="ctr" eaLnBrk="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400">
                          <a:solidFill>
                            <a:schemeClr val="bg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光泽度</a:t>
                      </a:r>
                    </a:p>
                  </a:txBody>
                  <a:tcPr marL="0" marR="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eaLnBrk="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ko-KR" sz="1400">
                          <a:solidFill>
                            <a:schemeClr val="bg1"/>
                          </a:solidFill>
                          <a:latin typeface="Times New Roman Regular"/>
                          <a:ea typeface="Times New Roman Regular"/>
                        </a:rPr>
                        <a:t>≤20</a:t>
                      </a:r>
                      <a:r>
                        <a:rPr lang="en-US" altLang="ko-KR" sz="1400">
                          <a:solidFill>
                            <a:schemeClr val="bg1"/>
                          </a:solidFill>
                          <a:latin typeface="Times New Roman Regular"/>
                          <a:ea typeface="宋体" panose="02010600030101010101" pitchFamily="2" charset="-122"/>
                        </a:rPr>
                        <a:t>°</a:t>
                      </a:r>
                    </a:p>
                  </a:txBody>
                  <a:tcPr marL="0" marR="0" marT="0" marB="0" anchor="ctr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marL="0" indent="0" algn="ctr" eaLnBrk="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400">
                          <a:solidFill>
                            <a:schemeClr val="bg1"/>
                          </a:solidFill>
                          <a:latin typeface="Times New Roman Regular"/>
                          <a:ea typeface="宋体" panose="02010600030101010101" pitchFamily="2" charset="-122"/>
                        </a:rPr>
                        <a:t>指压干</a:t>
                      </a:r>
                      <a:r>
                        <a:rPr lang="zh-CN" sz="1400">
                          <a:solidFill>
                            <a:schemeClr val="bg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时间，</a:t>
                      </a:r>
                      <a:r>
                        <a:rPr lang="en-US" altLang="ko-KR" sz="1400">
                          <a:solidFill>
                            <a:schemeClr val="bg1"/>
                          </a:solidFill>
                          <a:latin typeface="Times New Roman Regular"/>
                          <a:ea typeface="宋体" panose="02010600030101010101" pitchFamily="2" charset="-122"/>
                        </a:rPr>
                        <a:t>25℃</a:t>
                      </a:r>
                    </a:p>
                  </a:txBody>
                  <a:tcPr marL="0" marR="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eaLnBrk="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ko-KR" sz="1400">
                          <a:solidFill>
                            <a:schemeClr val="bg1"/>
                          </a:solidFill>
                          <a:latin typeface="Times New Roman Regular"/>
                          <a:ea typeface="宋体" panose="02010600030101010101" pitchFamily="2" charset="-122"/>
                        </a:rPr>
                        <a:t>1</a:t>
                      </a:r>
                      <a:r>
                        <a:rPr lang="en-US" altLang="ko-KR" sz="1400">
                          <a:solidFill>
                            <a:schemeClr val="bg1"/>
                          </a:solidFill>
                          <a:latin typeface="Times New Roman Regular"/>
                          <a:ea typeface="Times New Roman Regular"/>
                        </a:rPr>
                        <a:t>5</a:t>
                      </a:r>
                      <a:r>
                        <a:rPr lang="en-US" altLang="ko-KR" sz="1400">
                          <a:solidFill>
                            <a:schemeClr val="bg1"/>
                          </a:solidFill>
                          <a:latin typeface="Times New Roman Regular"/>
                          <a:ea typeface="宋体" panose="02010600030101010101" pitchFamily="2" charset="-122"/>
                        </a:rPr>
                        <a:t>min</a:t>
                      </a:r>
                    </a:p>
                  </a:txBody>
                  <a:tcPr marL="0" marR="0" marT="0" marB="0" anchor="ctr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marL="0" indent="0" algn="ctr" eaLnBrk="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400">
                          <a:solidFill>
                            <a:schemeClr val="bg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实干时间</a:t>
                      </a:r>
                    </a:p>
                  </a:txBody>
                  <a:tcPr marL="0" marR="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eaLnBrk="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ko-KR" sz="1400">
                          <a:solidFill>
                            <a:schemeClr val="bg1"/>
                          </a:solidFill>
                          <a:latin typeface="Times New Roman Regular"/>
                          <a:ea typeface="宋体" panose="02010600030101010101" pitchFamily="2" charset="-122"/>
                        </a:rPr>
                        <a:t>48h</a:t>
                      </a:r>
                    </a:p>
                  </a:txBody>
                  <a:tcPr marL="0" marR="0" marT="0" marB="0" anchor="ctr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marL="0" indent="0" algn="ctr" eaLnBrk="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400">
                          <a:solidFill>
                            <a:schemeClr val="bg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附着力</a:t>
                      </a:r>
                    </a:p>
                  </a:txBody>
                  <a:tcPr marL="0" marR="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eaLnBrk="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ko-KR" sz="1400">
                          <a:solidFill>
                            <a:schemeClr val="bg1"/>
                          </a:solidFill>
                          <a:latin typeface="Times New Roman Regular"/>
                          <a:ea typeface="宋体" panose="02010600030101010101" pitchFamily="2" charset="-122"/>
                        </a:rPr>
                        <a:t>0</a:t>
                      </a:r>
                      <a:r>
                        <a:rPr lang="zh-CN" sz="1400">
                          <a:solidFill>
                            <a:schemeClr val="bg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级</a:t>
                      </a:r>
                    </a:p>
                  </a:txBody>
                  <a:tcPr marL="0" marR="0" marT="0" marB="0" anchor="ctr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marL="0" indent="0" algn="ctr" eaLnBrk="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400">
                          <a:solidFill>
                            <a:schemeClr val="bg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柔韧性</a:t>
                      </a:r>
                    </a:p>
                  </a:txBody>
                  <a:tcPr marL="0" marR="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eaLnBrk="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ko-KR" sz="1400">
                          <a:solidFill>
                            <a:schemeClr val="bg1"/>
                          </a:solidFill>
                          <a:latin typeface="Times New Roman Regular"/>
                          <a:ea typeface="宋体" panose="02010600030101010101" pitchFamily="2" charset="-122"/>
                        </a:rPr>
                        <a:t>1</a:t>
                      </a:r>
                      <a:r>
                        <a:rPr lang="zh-CN" sz="1400">
                          <a:solidFill>
                            <a:schemeClr val="bg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级</a:t>
                      </a:r>
                    </a:p>
                  </a:txBody>
                  <a:tcPr marL="0" marR="0" marT="0" marB="0" anchor="ctr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marL="0" indent="0" algn="ctr" eaLnBrk="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400">
                          <a:solidFill>
                            <a:schemeClr val="bg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抗冲击</a:t>
                      </a:r>
                    </a:p>
                  </a:txBody>
                  <a:tcPr marL="0" marR="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eaLnBrk="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ko-KR" sz="1400">
                          <a:solidFill>
                            <a:schemeClr val="bg1"/>
                          </a:solidFill>
                          <a:latin typeface="Times New Roman Regular"/>
                          <a:ea typeface="宋体" panose="02010600030101010101" pitchFamily="2" charset="-122"/>
                        </a:rPr>
                        <a:t>50kg.cm</a:t>
                      </a:r>
                    </a:p>
                  </a:txBody>
                  <a:tcPr marL="0" marR="0" marT="0" marB="0" anchor="ctr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marL="0" indent="0" algn="ctr" eaLnBrk="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400">
                          <a:solidFill>
                            <a:schemeClr val="bg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耐高温性</a:t>
                      </a:r>
                    </a:p>
                  </a:txBody>
                  <a:tcPr marL="0" marR="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eaLnBrk="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ko-KR" sz="1400">
                          <a:solidFill>
                            <a:schemeClr val="bg1"/>
                          </a:solidFill>
                          <a:latin typeface="Times New Roman Regular"/>
                          <a:ea typeface="宋体" panose="02010600030101010101" pitchFamily="2" charset="-122"/>
                        </a:rPr>
                        <a:t>≤650℃</a:t>
                      </a:r>
                    </a:p>
                  </a:txBody>
                  <a:tcPr marL="0" marR="0" marT="0" marB="0" anchor="ctr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形状 1"/>
          <p:cNvSpPr/>
          <p:nvPr/>
        </p:nvSpPr>
        <p:spPr>
          <a:xfrm>
            <a:off x="2496185" y="765175"/>
            <a:ext cx="8476615" cy="554355"/>
          </a:xfrm>
          <a:prstGeom prst="rect">
            <a:avLst/>
          </a:prstGeom>
          <a:noFill/>
        </p:spPr>
        <p:txBody>
          <a:bodyPr vert="horz" wrap="none" lIns="0" tIns="0" rIns="0" bIns="0" numCol="1" anchor="t">
            <a:noAutofit/>
          </a:bodyPr>
          <a:lstStyle/>
          <a:p>
            <a:pPr marL="0" indent="0" algn="l" defTabSz="91440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zh-CN" sz="2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江苏中为陶涂盛世</a:t>
            </a:r>
            <a:r>
              <a:rPr lang="en-US" sz="28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®</a:t>
            </a:r>
            <a:r>
              <a:rPr sz="28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ZW1015</a:t>
            </a:r>
            <a:r>
              <a:rPr sz="2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耐高温防腐纳米涂料</a:t>
            </a:r>
            <a:r>
              <a:rPr sz="2800" dirty="0">
                <a:solidFill>
                  <a:srgbClr val="FFFF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	</a:t>
            </a:r>
            <a:endParaRPr lang="ko-KR" altLang="en-US" sz="2800" dirty="0">
              <a:solidFill>
                <a:srgbClr val="FFFFFF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191770" y="1412875"/>
            <a:ext cx="11941810" cy="514921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Tahoma" panose="020B0604030504040204" charset="0"/>
                <a:ea typeface="宋体" panose="02010600030101010101" pitchFamily="2" charset="-122"/>
                <a:sym typeface="+mn-ea"/>
              </a:rPr>
              <a:t>性能特点：</a:t>
            </a:r>
            <a:endParaRPr lang="zh-CN" altLang="en-US" sz="1400" dirty="0">
              <a:solidFill>
                <a:schemeClr val="bg1"/>
              </a:solidFill>
              <a:latin typeface="Tahoma" panose="020B0604030504040204" charset="0"/>
              <a:ea typeface="宋体" panose="02010600030101010101" pitchFamily="2" charset="-122"/>
            </a:endParaRPr>
          </a:p>
          <a:p>
            <a:r>
              <a:rPr lang="zh-CN" altLang="en-US" sz="1400" dirty="0">
                <a:solidFill>
                  <a:schemeClr val="bg1"/>
                </a:solidFill>
                <a:latin typeface="Tahoma" panose="020B0604030504040204" charset="0"/>
                <a:ea typeface="宋体" panose="02010600030101010101" pitchFamily="2" charset="-122"/>
                <a:sym typeface="+mn-ea"/>
              </a:rPr>
              <a:t>1.优异的耐高温性能；</a:t>
            </a:r>
          </a:p>
          <a:p>
            <a:r>
              <a:rPr lang="zh-CN" altLang="en-US" sz="1400" dirty="0">
                <a:solidFill>
                  <a:schemeClr val="bg1"/>
                </a:solidFill>
                <a:latin typeface="Tahoma" panose="020B0604030504040204" charset="0"/>
                <a:ea typeface="宋体" panose="02010600030101010101" pitchFamily="2" charset="-122"/>
                <a:sym typeface="+mn-ea"/>
              </a:rPr>
              <a:t>2.干燥速度快，方便大型件施工；</a:t>
            </a:r>
            <a:endParaRPr lang="zh-CN" altLang="en-US" sz="1400" dirty="0">
              <a:solidFill>
                <a:schemeClr val="bg1"/>
              </a:solidFill>
              <a:latin typeface="Tahoma" panose="020B0604030504040204" charset="0"/>
              <a:ea typeface="宋体" panose="02010600030101010101" pitchFamily="2" charset="-122"/>
            </a:endParaRPr>
          </a:p>
          <a:p>
            <a:r>
              <a:rPr lang="zh-CN" altLang="en-US" sz="1400" dirty="0">
                <a:solidFill>
                  <a:schemeClr val="bg1"/>
                </a:solidFill>
                <a:latin typeface="Tahoma" panose="020B0604030504040204" charset="0"/>
                <a:ea typeface="宋体" panose="02010600030101010101" pitchFamily="2" charset="-122"/>
                <a:sym typeface="+mn-ea"/>
              </a:rPr>
              <a:t>3.可重涂时间30min，修补方便；</a:t>
            </a:r>
            <a:endParaRPr lang="zh-CN" altLang="en-US" sz="1400" dirty="0">
              <a:solidFill>
                <a:schemeClr val="bg1"/>
              </a:solidFill>
              <a:latin typeface="Tahoma" panose="020B0604030504040204" charset="0"/>
              <a:ea typeface="宋体" panose="02010600030101010101" pitchFamily="2" charset="-122"/>
            </a:endParaRPr>
          </a:p>
          <a:p>
            <a:r>
              <a:rPr lang="zh-CN" altLang="en-US" sz="1400" dirty="0">
                <a:solidFill>
                  <a:schemeClr val="bg1"/>
                </a:solidFill>
                <a:latin typeface="Tahoma" panose="020B0604030504040204" charset="0"/>
                <a:ea typeface="宋体" panose="02010600030101010101" pitchFamily="2" charset="-122"/>
                <a:sym typeface="+mn-ea"/>
              </a:rPr>
              <a:t>4.对基材处理要求不高，附着力好；</a:t>
            </a:r>
          </a:p>
          <a:p>
            <a:r>
              <a:rPr lang="zh-CN" altLang="en-US" sz="1400" dirty="0">
                <a:solidFill>
                  <a:schemeClr val="bg1"/>
                </a:solidFill>
                <a:latin typeface="Tahoma" panose="020B0604030504040204" charset="0"/>
                <a:ea typeface="宋体" panose="02010600030101010101" pitchFamily="2" charset="-122"/>
                <a:sym typeface="+mn-ea"/>
              </a:rPr>
              <a:t>5.具有一定防腐性。</a:t>
            </a:r>
            <a:endParaRPr lang="zh-CN" altLang="en-US" sz="1400" dirty="0">
              <a:solidFill>
                <a:schemeClr val="bg1"/>
              </a:solidFill>
              <a:latin typeface="Tahoma" panose="020B0604030504040204" charset="0"/>
              <a:ea typeface="宋体" panose="02010600030101010101" pitchFamily="2" charset="-122"/>
            </a:endParaRPr>
          </a:p>
          <a:p>
            <a:endParaRPr lang="zh-CN" altLang="en-US" sz="1400" dirty="0">
              <a:solidFill>
                <a:schemeClr val="bg1"/>
              </a:solidFill>
              <a:latin typeface="Tahoma" panose="020B0604030504040204" charset="0"/>
              <a:ea typeface="宋体" panose="02010600030101010101" pitchFamily="2" charset="-122"/>
            </a:endParaRPr>
          </a:p>
          <a:p>
            <a:r>
              <a:rPr lang="zh-CN" altLang="en-US" sz="1400" dirty="0">
                <a:solidFill>
                  <a:schemeClr val="bg1"/>
                </a:solidFill>
                <a:latin typeface="Tahoma" panose="020B0604030504040204" charset="0"/>
                <a:ea typeface="宋体" panose="02010600030101010101" pitchFamily="2" charset="-122"/>
              </a:rPr>
              <a:t>储存与有效期：</a:t>
            </a:r>
          </a:p>
          <a:p>
            <a:r>
              <a:rPr lang="en-US" altLang="zh-CN" sz="1400" dirty="0">
                <a:solidFill>
                  <a:schemeClr val="bg1"/>
                </a:solidFill>
                <a:latin typeface="Tahoma" panose="020B0604030504040204" charset="0"/>
                <a:ea typeface="宋体" panose="02010600030101010101" pitchFamily="2" charset="-122"/>
              </a:rPr>
              <a:t>      </a:t>
            </a:r>
            <a:r>
              <a:rPr lang="zh-CN" altLang="en-US" sz="1400" dirty="0">
                <a:solidFill>
                  <a:schemeClr val="bg1"/>
                </a:solidFill>
                <a:latin typeface="Tahoma" panose="020B0604030504040204" charset="0"/>
                <a:ea typeface="宋体" panose="02010600030101010101" pitchFamily="2" charset="-122"/>
              </a:rPr>
              <a:t>本品应保持包装完好的状态存放在户内干燥场所，避免光线直射，储存温度以5~25℃为宜。未开盖产品有效期为 12个月，开盖产品需在1个月内用完。一般情况下，温度越低，保持期越久。</a:t>
            </a:r>
          </a:p>
          <a:p>
            <a:endParaRPr lang="zh-CN" altLang="en-US" sz="1400" dirty="0">
              <a:solidFill>
                <a:schemeClr val="bg1"/>
              </a:solidFill>
              <a:latin typeface="Tahoma" panose="020B0604030504040204" charset="0"/>
              <a:ea typeface="宋体" panose="02010600030101010101" pitchFamily="2" charset="-122"/>
            </a:endParaRPr>
          </a:p>
          <a:p>
            <a:r>
              <a:rPr lang="zh-CN" altLang="en-US" sz="1400" dirty="0">
                <a:solidFill>
                  <a:schemeClr val="bg1"/>
                </a:solidFill>
                <a:latin typeface="Tahoma" panose="020B0604030504040204" charset="0"/>
                <a:ea typeface="宋体" panose="02010600030101010101" pitchFamily="2" charset="-122"/>
              </a:rPr>
              <a:t>产品形态：</a:t>
            </a:r>
          </a:p>
          <a:p>
            <a:r>
              <a:rPr lang="zh-CN" altLang="en-US" sz="1400" dirty="0">
                <a:solidFill>
                  <a:schemeClr val="bg1"/>
                </a:solidFill>
                <a:latin typeface="Tahoma" panose="020B0604030504040204" charset="0"/>
                <a:ea typeface="宋体" panose="02010600030101010101" pitchFamily="2" charset="-122"/>
              </a:rPr>
              <a:t>单组份， 均匀流淌的液体</a:t>
            </a:r>
          </a:p>
          <a:p>
            <a:endParaRPr lang="zh-CN" altLang="en-US" sz="1400" dirty="0">
              <a:solidFill>
                <a:schemeClr val="bg1"/>
              </a:solidFill>
              <a:latin typeface="Tahoma" panose="020B0604030504040204" charset="0"/>
              <a:ea typeface="宋体" panose="02010600030101010101" pitchFamily="2" charset="-122"/>
            </a:endParaRPr>
          </a:p>
          <a:p>
            <a:r>
              <a:rPr lang="zh-CN" altLang="en-US" sz="1400" dirty="0">
                <a:solidFill>
                  <a:schemeClr val="bg1"/>
                </a:solidFill>
                <a:latin typeface="Tahoma" panose="020B0604030504040204" charset="0"/>
                <a:ea typeface="宋体" panose="02010600030101010101" pitchFamily="2" charset="-122"/>
              </a:rPr>
              <a:t>包装规格：</a:t>
            </a:r>
          </a:p>
          <a:p>
            <a:r>
              <a:rPr lang="zh-CN" altLang="en-US" sz="1400" dirty="0">
                <a:solidFill>
                  <a:schemeClr val="bg1"/>
                </a:solidFill>
                <a:latin typeface="Tahoma" panose="020B0604030504040204" charset="0"/>
                <a:ea typeface="宋体" panose="02010600030101010101" pitchFamily="2" charset="-122"/>
              </a:rPr>
              <a:t>15kg或160kg/桶，铁桶</a:t>
            </a:r>
            <a:endParaRPr lang="zh-CN" altLang="zh-CN" sz="1400" b="1" dirty="0">
              <a:solidFill>
                <a:schemeClr val="bg1"/>
              </a:solidFill>
              <a:latin typeface="Tahoma" panose="020B0604030504040204" charset="0"/>
              <a:ea typeface="宋体" panose="02010600030101010101" pitchFamily="2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indent="0" algn="r" defTabSz="91440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sz="1200">
                <a:solidFill>
                  <a:srgbClr val="898989">
                    <a:tint val="75000"/>
                  </a:srgbClr>
                </a:solidFill>
                <a:latin typeface="Arial" panose="020B0604020202020204" pitchFamily="34" charset="0"/>
                <a:ea typeface="宋体" panose="02010600030101010101" pitchFamily="2" charset="-122"/>
              </a:rPr>
              <a:pPr marL="0" indent="0" algn="r" defTabSz="914400" eaLnBrk="1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12</a:t>
            </a:fld>
            <a:endParaRPr lang="ko-KR" altLang="en-US" sz="1200">
              <a:solidFill>
                <a:srgbClr val="898989">
                  <a:tint val="75000"/>
                </a:srgbClr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429385" cy="13474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形状 1"/>
          <p:cNvSpPr/>
          <p:nvPr/>
        </p:nvSpPr>
        <p:spPr>
          <a:xfrm>
            <a:off x="1951990" y="765175"/>
            <a:ext cx="9643745" cy="554355"/>
          </a:xfrm>
          <a:prstGeom prst="rect">
            <a:avLst/>
          </a:prstGeom>
          <a:noFill/>
        </p:spPr>
        <p:txBody>
          <a:bodyPr vert="horz" wrap="none" lIns="0" tIns="0" rIns="0" bIns="0" numCol="1" anchor="t">
            <a:noAutofit/>
          </a:bodyPr>
          <a:lstStyle/>
          <a:p>
            <a:pPr marL="0" indent="0" algn="ctr" defTabSz="91440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zh-CN" sz="2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江苏中为陶涂盛世</a:t>
            </a:r>
            <a:r>
              <a:rPr lang="en-US" sz="28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®</a:t>
            </a:r>
            <a:r>
              <a:rPr sz="28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ZW1019T水性耐高温纳米涂料</a:t>
            </a:r>
            <a:r>
              <a:rPr sz="2800" dirty="0">
                <a:solidFill>
                  <a:srgbClr val="FFFF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	</a:t>
            </a:r>
            <a:endParaRPr lang="ko-KR" altLang="en-US" sz="2800" dirty="0">
              <a:solidFill>
                <a:srgbClr val="FFFFFF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191770" y="1412875"/>
            <a:ext cx="11941810" cy="514921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sym typeface="+mn-ea"/>
              </a:rPr>
              <a:t>      </a:t>
            </a:r>
            <a:r>
              <a:rPr lang="zh-CN" altLang="en-US" sz="1400" dirty="0">
                <a:solidFill>
                  <a:schemeClr val="bg1"/>
                </a:solidFill>
                <a:sym typeface="+mn-ea"/>
              </a:rPr>
              <a:t>江苏中为陶涂盛世®ZW</a:t>
            </a:r>
            <a:r>
              <a:rPr lang="zh-CN" altLang="en-US" sz="1400" dirty="0" smtClean="0">
                <a:solidFill>
                  <a:schemeClr val="bg1"/>
                </a:solidFill>
                <a:sym typeface="+mn-ea"/>
              </a:rPr>
              <a:t>101</a:t>
            </a:r>
            <a:r>
              <a:rPr lang="en-US" altLang="zh-CN" sz="1400" dirty="0" smtClean="0">
                <a:solidFill>
                  <a:schemeClr val="bg1"/>
                </a:solidFill>
                <a:sym typeface="+mn-ea"/>
              </a:rPr>
              <a:t>9</a:t>
            </a:r>
            <a:r>
              <a:rPr lang="zh-CN" altLang="en-US" sz="1400" dirty="0" smtClean="0">
                <a:solidFill>
                  <a:schemeClr val="bg1"/>
                </a:solidFill>
                <a:sym typeface="+mn-ea"/>
              </a:rPr>
              <a:t>T水性</a:t>
            </a:r>
            <a:r>
              <a:rPr lang="zh-CN" altLang="en-US" sz="1400" dirty="0">
                <a:solidFill>
                  <a:schemeClr val="bg1"/>
                </a:solidFill>
                <a:sym typeface="+mn-ea"/>
              </a:rPr>
              <a:t>耐</a:t>
            </a:r>
            <a:r>
              <a:rPr lang="zh-CN" altLang="en-US" sz="1400" dirty="0" smtClean="0">
                <a:solidFill>
                  <a:schemeClr val="bg1"/>
                </a:solidFill>
                <a:sym typeface="+mn-ea"/>
              </a:rPr>
              <a:t>高温纳米</a:t>
            </a:r>
            <a:r>
              <a:rPr lang="zh-CN" altLang="en-US" sz="1400" dirty="0">
                <a:solidFill>
                  <a:schemeClr val="bg1"/>
                </a:solidFill>
                <a:sym typeface="+mn-ea"/>
              </a:rPr>
              <a:t>涂料</a:t>
            </a:r>
            <a:r>
              <a:rPr lang="zh-CN" altLang="en-US" sz="1400" dirty="0" smtClean="0">
                <a:solidFill>
                  <a:schemeClr val="bg1"/>
                </a:solidFill>
                <a:sym typeface="+mn-ea"/>
              </a:rPr>
              <a:t>为双组份组分</a:t>
            </a:r>
            <a:r>
              <a:rPr lang="zh-CN" altLang="en-US" sz="1400" dirty="0">
                <a:solidFill>
                  <a:schemeClr val="bg1"/>
                </a:solidFill>
                <a:sym typeface="+mn-ea"/>
              </a:rPr>
              <a:t>水性纳米涂料，一般为工程</a:t>
            </a:r>
            <a:r>
              <a:rPr lang="zh-CN" altLang="en-US" sz="1400" dirty="0" smtClean="0">
                <a:solidFill>
                  <a:schemeClr val="bg1"/>
                </a:solidFill>
                <a:sym typeface="+mn-ea"/>
              </a:rPr>
              <a:t>黄色（</a:t>
            </a:r>
            <a:r>
              <a:rPr lang="zh-CN" altLang="en-US" sz="1400" dirty="0">
                <a:solidFill>
                  <a:schemeClr val="bg1"/>
                </a:solidFill>
                <a:sym typeface="+mn-ea"/>
              </a:rPr>
              <a:t>亦可定制其他颜色），其抗高温性及抗超高温性能良好，并且具备防腐，抗氧化，耐烧蚀，耐明火，耐硫，耐酸碱，耐磨，耐高速火焰等理想的特性，其强大的多功能性是传统材料无法比拟的，更适合金属防护的多功效需求，其结构和体系经过预制处理和应用，具备抗热振性能和相对良好的附着力，</a:t>
            </a:r>
            <a:r>
              <a:rPr lang="zh-CN" altLang="en-US" sz="1400" dirty="0" smtClean="0">
                <a:solidFill>
                  <a:schemeClr val="bg1"/>
                </a:solidFill>
                <a:sym typeface="+mn-ea"/>
              </a:rPr>
              <a:t>产品常温</a:t>
            </a:r>
            <a:r>
              <a:rPr lang="zh-CN" altLang="en-US" sz="1400" dirty="0">
                <a:solidFill>
                  <a:schemeClr val="bg1"/>
                </a:solidFill>
                <a:sym typeface="+mn-ea"/>
              </a:rPr>
              <a:t>自然固化，涂装便捷。</a:t>
            </a:r>
            <a:endParaRPr lang="zh-CN" altLang="en-US" sz="1400" dirty="0">
              <a:solidFill>
                <a:schemeClr val="bg1"/>
              </a:solidFill>
            </a:endParaRPr>
          </a:p>
          <a:p>
            <a:r>
              <a:rPr lang="en-US" altLang="zh-CN" sz="1400" dirty="0">
                <a:solidFill>
                  <a:schemeClr val="bg1"/>
                </a:solidFill>
                <a:sym typeface="+mn-ea"/>
              </a:rPr>
              <a:t>     </a:t>
            </a:r>
            <a:r>
              <a:rPr lang="en-US" altLang="zh-CN" sz="1400" dirty="0" err="1">
                <a:solidFill>
                  <a:schemeClr val="bg1"/>
                </a:solidFill>
                <a:sym typeface="+mn-ea"/>
              </a:rPr>
              <a:t>本品可广泛应用于</a:t>
            </a:r>
            <a:r>
              <a:rPr lang="en-US" altLang="zh-CN" sz="1400" dirty="0">
                <a:solidFill>
                  <a:schemeClr val="bg1"/>
                </a:solidFill>
                <a:sym typeface="+mn-ea"/>
              </a:rPr>
              <a:t> ：</a:t>
            </a:r>
            <a:r>
              <a:rPr lang="en-US" altLang="zh-CN" sz="1400" dirty="0" err="1">
                <a:solidFill>
                  <a:schemeClr val="bg1"/>
                </a:solidFill>
                <a:sym typeface="+mn-ea"/>
              </a:rPr>
              <a:t>窑炉、锅炉、冶金、能源、炼铁、炼钢、冶炼、热处理、锻造、化工、制药、环保、节能装备、高温设备、锅炉管、电厂、热喷涂、高温管道等</a:t>
            </a:r>
            <a:r>
              <a:rPr lang="en-US" altLang="zh-CN" sz="1400" dirty="0">
                <a:solidFill>
                  <a:schemeClr val="bg1"/>
                </a:solidFill>
                <a:sym typeface="+mn-ea"/>
              </a:rPr>
              <a:t>。其适用于各种炉体材料、内衬，耐火材料，浇注料，纤维，耐火砖，各种金属，不锈钢，耐热钢，热喷涂，混凝土，水泥，玻璃钢，陶瓷，石墨，既有涂层和其他底材。</a:t>
            </a:r>
            <a:endParaRPr lang="en-US" altLang="zh-CN" sz="1400" dirty="0">
              <a:solidFill>
                <a:schemeClr val="bg1"/>
              </a:solidFill>
            </a:endParaRPr>
          </a:p>
          <a:p>
            <a:r>
              <a:rPr lang="en-US" altLang="zh-CN" sz="1400" dirty="0">
                <a:solidFill>
                  <a:schemeClr val="bg1"/>
                </a:solidFill>
                <a:sym typeface="+mn-ea"/>
              </a:rPr>
              <a:t>     </a:t>
            </a:r>
            <a:r>
              <a:rPr lang="en-US" altLang="zh-CN" sz="1400" dirty="0" err="1">
                <a:solidFill>
                  <a:schemeClr val="bg1"/>
                </a:solidFill>
                <a:sym typeface="+mn-ea"/>
              </a:rPr>
              <a:t>表面预处理要求</a:t>
            </a:r>
            <a:r>
              <a:rPr lang="en-US" altLang="zh-CN" sz="1400" dirty="0">
                <a:solidFill>
                  <a:schemeClr val="bg1"/>
                </a:solidFill>
                <a:sym typeface="+mn-ea"/>
              </a:rPr>
              <a:t> ： 因其为全水性涂料，所有基材表面应当清洁、干燥且无污物，建议用洁净的洁净棕刚玉或白刚玉喷砂处理至理想均匀粗糙度，涂装前始终保持基材表面无油污，灰尘等杂质等，做到洁净、无任何污染 。</a:t>
            </a:r>
            <a:endParaRPr lang="en-US" altLang="zh-CN" sz="1400" dirty="0">
              <a:solidFill>
                <a:schemeClr val="bg1"/>
              </a:solidFill>
            </a:endParaRPr>
          </a:p>
          <a:p>
            <a:r>
              <a:rPr lang="en-US" altLang="zh-CN" sz="1400" dirty="0">
                <a:solidFill>
                  <a:schemeClr val="bg1"/>
                </a:solidFill>
                <a:sym typeface="+mn-ea"/>
              </a:rPr>
              <a:t>     </a:t>
            </a:r>
            <a:r>
              <a:rPr lang="en-US" altLang="zh-CN" sz="1400" dirty="0" err="1">
                <a:solidFill>
                  <a:schemeClr val="bg1"/>
                </a:solidFill>
                <a:sym typeface="+mn-ea"/>
              </a:rPr>
              <a:t>施工条件</a:t>
            </a:r>
            <a:r>
              <a:rPr lang="en-US" altLang="zh-CN" sz="1400" dirty="0">
                <a:solidFill>
                  <a:schemeClr val="bg1"/>
                </a:solidFill>
                <a:sym typeface="+mn-ea"/>
              </a:rPr>
              <a:t> ：底材温度不可低于5°C，空气湿度≤85%。</a:t>
            </a:r>
            <a:r>
              <a:rPr lang="en-US" altLang="zh-CN" sz="1400" dirty="0" err="1">
                <a:solidFill>
                  <a:schemeClr val="bg1"/>
                </a:solidFill>
                <a:sym typeface="+mn-ea"/>
              </a:rPr>
              <a:t>良好的通风以确保正常干燥</a:t>
            </a:r>
            <a:r>
              <a:rPr lang="en-US" altLang="zh-CN" sz="1400" dirty="0">
                <a:solidFill>
                  <a:schemeClr val="bg1"/>
                </a:solidFill>
                <a:sym typeface="+mn-ea"/>
              </a:rPr>
              <a:t>。</a:t>
            </a:r>
            <a:r>
              <a:rPr lang="en-US" altLang="zh-CN" sz="1400" dirty="0" err="1">
                <a:solidFill>
                  <a:schemeClr val="bg1"/>
                </a:solidFill>
                <a:sym typeface="+mn-ea"/>
              </a:rPr>
              <a:t>涂层完全固化前，不应曝露于油、化学品或机械应力</a:t>
            </a:r>
            <a:r>
              <a:rPr lang="zh-CN" altLang="en-US" sz="1400" dirty="0">
                <a:solidFill>
                  <a:schemeClr val="bg1"/>
                </a:solidFill>
                <a:sym typeface="+mn-ea"/>
              </a:rPr>
              <a:t>。</a:t>
            </a:r>
            <a:endParaRPr lang="zh-CN" altLang="en-US" sz="1400" dirty="0">
              <a:solidFill>
                <a:schemeClr val="bg1"/>
              </a:solidFill>
            </a:endParaRPr>
          </a:p>
          <a:p>
            <a:r>
              <a:rPr lang="en-US" altLang="zh-CN" sz="1400" dirty="0">
                <a:solidFill>
                  <a:schemeClr val="bg1"/>
                </a:solidFill>
                <a:sym typeface="+mn-ea"/>
              </a:rPr>
              <a:t>     </a:t>
            </a:r>
            <a:r>
              <a:rPr lang="en-US" altLang="zh-CN" sz="1400" dirty="0" err="1" smtClean="0">
                <a:solidFill>
                  <a:schemeClr val="bg1"/>
                </a:solidFill>
                <a:sym typeface="+mn-ea"/>
              </a:rPr>
              <a:t>施工</a:t>
            </a:r>
            <a:r>
              <a:rPr lang="zh-CN" altLang="en-US" sz="1400" dirty="0" smtClean="0">
                <a:solidFill>
                  <a:schemeClr val="bg1"/>
                </a:solidFill>
                <a:sym typeface="+mn-ea"/>
              </a:rPr>
              <a:t>方法</a:t>
            </a:r>
            <a:r>
              <a:rPr lang="en-US" altLang="zh-CN" sz="1400" dirty="0" smtClean="0">
                <a:solidFill>
                  <a:schemeClr val="bg1"/>
                </a:solidFill>
                <a:sym typeface="+mn-ea"/>
              </a:rPr>
              <a:t> ：</a:t>
            </a:r>
            <a:r>
              <a:rPr lang="zh-CN" altLang="en-US" sz="1400" dirty="0">
                <a:solidFill>
                  <a:schemeClr val="bg1"/>
                </a:solidFill>
                <a:sym typeface="+mn-ea"/>
              </a:rPr>
              <a:t>使用时，先将</a:t>
            </a:r>
            <a:r>
              <a:rPr lang="en-US" altLang="zh-CN" sz="1400" dirty="0">
                <a:solidFill>
                  <a:schemeClr val="bg1"/>
                </a:solidFill>
                <a:sym typeface="+mn-ea"/>
              </a:rPr>
              <a:t>A</a:t>
            </a:r>
            <a:r>
              <a:rPr lang="zh-CN" altLang="en-US" sz="1400" dirty="0">
                <a:solidFill>
                  <a:schemeClr val="bg1"/>
                </a:solidFill>
                <a:sym typeface="+mn-ea"/>
              </a:rPr>
              <a:t>、</a:t>
            </a:r>
            <a:r>
              <a:rPr lang="en-US" altLang="zh-CN" sz="1400" dirty="0">
                <a:solidFill>
                  <a:schemeClr val="bg1"/>
                </a:solidFill>
                <a:sym typeface="+mn-ea"/>
              </a:rPr>
              <a:t>B</a:t>
            </a:r>
            <a:r>
              <a:rPr lang="zh-CN" altLang="en-US" sz="1400" dirty="0">
                <a:solidFill>
                  <a:schemeClr val="bg1"/>
                </a:solidFill>
                <a:sym typeface="+mn-ea"/>
              </a:rPr>
              <a:t>组分</a:t>
            </a:r>
            <a:r>
              <a:rPr lang="zh-CN" altLang="en-US" sz="1400" dirty="0" smtClean="0">
                <a:solidFill>
                  <a:schemeClr val="bg1"/>
                </a:solidFill>
                <a:sym typeface="+mn-ea"/>
              </a:rPr>
              <a:t>分别搅拌均匀，</a:t>
            </a:r>
            <a:r>
              <a:rPr lang="zh-CN" altLang="en-US" sz="1400" dirty="0">
                <a:solidFill>
                  <a:schemeClr val="bg1"/>
                </a:solidFill>
                <a:sym typeface="+mn-ea"/>
              </a:rPr>
              <a:t>再按照质量比</a:t>
            </a:r>
            <a:r>
              <a:rPr lang="en-US" altLang="zh-CN" sz="1400" dirty="0">
                <a:solidFill>
                  <a:schemeClr val="bg1"/>
                </a:solidFill>
                <a:sym typeface="+mn-ea"/>
              </a:rPr>
              <a:t>A</a:t>
            </a:r>
            <a:r>
              <a:rPr lang="zh-CN" altLang="en-US" sz="1400" dirty="0">
                <a:solidFill>
                  <a:schemeClr val="bg1"/>
                </a:solidFill>
                <a:sym typeface="+mn-ea"/>
              </a:rPr>
              <a:t>：</a:t>
            </a:r>
            <a:r>
              <a:rPr lang="en-US" altLang="zh-CN" sz="1400" dirty="0">
                <a:solidFill>
                  <a:schemeClr val="bg1"/>
                </a:solidFill>
                <a:sym typeface="+mn-ea"/>
              </a:rPr>
              <a:t>B</a:t>
            </a:r>
            <a:r>
              <a:rPr lang="zh-CN" altLang="en-US" sz="1400" dirty="0" smtClean="0">
                <a:solidFill>
                  <a:schemeClr val="bg1"/>
                </a:solidFill>
                <a:sym typeface="+mn-ea"/>
              </a:rPr>
              <a:t>＝</a:t>
            </a:r>
            <a:r>
              <a:rPr lang="en-US" altLang="zh-CN" sz="1400" dirty="0" smtClean="0">
                <a:solidFill>
                  <a:schemeClr val="bg1"/>
                </a:solidFill>
                <a:sym typeface="+mn-ea"/>
              </a:rPr>
              <a:t>1</a:t>
            </a:r>
            <a:r>
              <a:rPr lang="zh-CN" altLang="en-US" sz="1400" dirty="0" smtClean="0">
                <a:solidFill>
                  <a:schemeClr val="bg1"/>
                </a:solidFill>
                <a:sym typeface="+mn-ea"/>
              </a:rPr>
              <a:t>：</a:t>
            </a:r>
            <a:r>
              <a:rPr lang="en-US" altLang="zh-CN" sz="1400" dirty="0" smtClean="0">
                <a:solidFill>
                  <a:schemeClr val="bg1"/>
                </a:solidFill>
                <a:sym typeface="+mn-ea"/>
              </a:rPr>
              <a:t>1</a:t>
            </a:r>
            <a:r>
              <a:rPr lang="zh-CN" altLang="en-US" sz="1400" dirty="0" smtClean="0">
                <a:solidFill>
                  <a:schemeClr val="bg1"/>
                </a:solidFill>
                <a:sym typeface="+mn-ea"/>
              </a:rPr>
              <a:t>混合</a:t>
            </a:r>
            <a:r>
              <a:rPr lang="zh-CN" altLang="en-US" sz="1400" dirty="0">
                <a:solidFill>
                  <a:schemeClr val="bg1"/>
                </a:solidFill>
                <a:sym typeface="+mn-ea"/>
              </a:rPr>
              <a:t>并彻底搅拌均匀即可使用</a:t>
            </a:r>
            <a:r>
              <a:rPr lang="en-US" altLang="zh-CN" sz="1400" dirty="0" err="1" smtClean="0">
                <a:solidFill>
                  <a:schemeClr val="bg1"/>
                </a:solidFill>
                <a:sym typeface="+mn-ea"/>
              </a:rPr>
              <a:t>喷涂或刷涂</a:t>
            </a:r>
            <a:r>
              <a:rPr lang="en-US" altLang="zh-CN" sz="1400" dirty="0" err="1">
                <a:solidFill>
                  <a:schemeClr val="bg1"/>
                </a:solidFill>
                <a:sym typeface="+mn-ea"/>
              </a:rPr>
              <a:t>（须达到规定的干膜厚度</a:t>
            </a:r>
            <a:r>
              <a:rPr lang="en-US" altLang="zh-CN" sz="1400" dirty="0">
                <a:solidFill>
                  <a:schemeClr val="bg1"/>
                </a:solidFill>
                <a:sym typeface="+mn-ea"/>
              </a:rPr>
              <a:t>）。</a:t>
            </a:r>
            <a:endParaRPr lang="en-US" altLang="zh-CN" sz="1400" dirty="0">
              <a:solidFill>
                <a:schemeClr val="bg1"/>
              </a:solidFill>
            </a:endParaRPr>
          </a:p>
          <a:p>
            <a:r>
              <a:rPr lang="en-US" altLang="zh-CN" sz="1400" dirty="0">
                <a:solidFill>
                  <a:schemeClr val="bg1"/>
                </a:solidFill>
                <a:sym typeface="+mn-ea"/>
              </a:rPr>
              <a:t>     </a:t>
            </a:r>
            <a:r>
              <a:rPr lang="en-US" altLang="zh-CN" sz="1400" dirty="0" err="1">
                <a:solidFill>
                  <a:schemeClr val="bg1"/>
                </a:solidFill>
                <a:sym typeface="+mn-ea"/>
              </a:rPr>
              <a:t>干燥时间</a:t>
            </a:r>
            <a:r>
              <a:rPr lang="en-US" altLang="zh-CN" sz="1400" dirty="0">
                <a:solidFill>
                  <a:schemeClr val="bg1"/>
                </a:solidFill>
                <a:sym typeface="+mn-ea"/>
              </a:rPr>
              <a:t> ：通风状况、温度、漆膜厚度、涂层度数等因素均会相应的影响干燥时间，室温下，一般建议表干：2h；实干不低于24h.在前度涂层完全固化前施工后续涂层，可以获得良好的层间附着力。</a:t>
            </a:r>
            <a:endParaRPr lang="en-US" altLang="zh-CN" sz="1400" dirty="0">
              <a:solidFill>
                <a:schemeClr val="bg1"/>
              </a:solidFill>
            </a:endParaRPr>
          </a:p>
          <a:p>
            <a:r>
              <a:rPr lang="en-US" altLang="zh-CN" sz="1400" dirty="0">
                <a:solidFill>
                  <a:schemeClr val="bg1"/>
                </a:solidFill>
                <a:sym typeface="+mn-ea"/>
              </a:rPr>
              <a:t>    </a:t>
            </a:r>
            <a:r>
              <a:rPr lang="en-US" altLang="zh-CN" sz="1400" dirty="0" err="1">
                <a:solidFill>
                  <a:schemeClr val="bg1"/>
                </a:solidFill>
                <a:sym typeface="+mn-ea"/>
              </a:rPr>
              <a:t>固化条件</a:t>
            </a:r>
            <a:r>
              <a:rPr lang="en-US" altLang="zh-CN" sz="1400" dirty="0">
                <a:solidFill>
                  <a:schemeClr val="bg1"/>
                </a:solidFill>
                <a:sym typeface="+mn-ea"/>
              </a:rPr>
              <a:t> ：</a:t>
            </a:r>
            <a:r>
              <a:rPr lang="en-US" altLang="zh-CN" sz="1400" dirty="0" err="1">
                <a:solidFill>
                  <a:schemeClr val="bg1"/>
                </a:solidFill>
                <a:sym typeface="+mn-ea"/>
              </a:rPr>
              <a:t>常温固化</a:t>
            </a:r>
            <a:r>
              <a:rPr lang="zh-CN" altLang="en-US" sz="1400" dirty="0">
                <a:solidFill>
                  <a:schemeClr val="bg1"/>
                </a:solidFill>
                <a:sym typeface="+mn-ea"/>
              </a:rPr>
              <a:t>，</a:t>
            </a:r>
            <a:r>
              <a:rPr lang="en-US" altLang="zh-CN" sz="1400" dirty="0">
                <a:solidFill>
                  <a:schemeClr val="bg1"/>
                </a:solidFill>
                <a:sym typeface="+mn-ea"/>
              </a:rPr>
              <a:t>亦可100℃、30-40min烘烤固化。 </a:t>
            </a:r>
            <a:endParaRPr lang="en-US" altLang="zh-CN" sz="1400" dirty="0">
              <a:solidFill>
                <a:schemeClr val="bg1"/>
              </a:solidFill>
            </a:endParaRPr>
          </a:p>
          <a:p>
            <a:r>
              <a:rPr lang="en-US" altLang="zh-CN" sz="1400" dirty="0">
                <a:solidFill>
                  <a:schemeClr val="bg1"/>
                </a:solidFill>
                <a:sym typeface="+mn-ea"/>
              </a:rPr>
              <a:t>    </a:t>
            </a:r>
            <a:r>
              <a:rPr lang="en-US" altLang="zh-CN" sz="1400" dirty="0" err="1">
                <a:solidFill>
                  <a:schemeClr val="bg1"/>
                </a:solidFill>
                <a:sym typeface="+mn-ea"/>
              </a:rPr>
              <a:t>推荐膜厚</a:t>
            </a:r>
            <a:r>
              <a:rPr lang="en-US" altLang="zh-CN" sz="1400" dirty="0">
                <a:solidFill>
                  <a:schemeClr val="bg1"/>
                </a:solidFill>
                <a:sym typeface="+mn-ea"/>
              </a:rPr>
              <a:t> ：20-55（um）。</a:t>
            </a:r>
            <a:endParaRPr lang="en-US" altLang="zh-CN" sz="1400" dirty="0">
              <a:solidFill>
                <a:schemeClr val="bg1"/>
              </a:solidFill>
            </a:endParaRPr>
          </a:p>
          <a:p>
            <a:r>
              <a:rPr lang="en-US" altLang="zh-CN" sz="1400" dirty="0">
                <a:solidFill>
                  <a:schemeClr val="bg1"/>
                </a:solidFill>
                <a:sym typeface="+mn-ea"/>
              </a:rPr>
              <a:t>    </a:t>
            </a:r>
            <a:r>
              <a:rPr lang="en-US" altLang="zh-CN" sz="1400" dirty="0" err="1">
                <a:solidFill>
                  <a:schemeClr val="bg1"/>
                </a:solidFill>
                <a:sym typeface="+mn-ea"/>
              </a:rPr>
              <a:t>颜色</a:t>
            </a:r>
            <a:r>
              <a:rPr lang="en-US" altLang="zh-CN" sz="1400" dirty="0">
                <a:solidFill>
                  <a:schemeClr val="bg1"/>
                </a:solidFill>
                <a:sym typeface="+mn-ea"/>
              </a:rPr>
              <a:t> ：</a:t>
            </a:r>
            <a:r>
              <a:rPr lang="en-US" altLang="zh-CN" sz="1400" dirty="0" err="1">
                <a:solidFill>
                  <a:schemeClr val="bg1"/>
                </a:solidFill>
                <a:sym typeface="+mn-ea"/>
              </a:rPr>
              <a:t>工程黄色或根据用户要求定制</a:t>
            </a:r>
            <a:r>
              <a:rPr lang="en-US" altLang="zh-CN" sz="1400" dirty="0">
                <a:solidFill>
                  <a:schemeClr val="bg1"/>
                </a:solidFill>
                <a:sym typeface="+mn-ea"/>
              </a:rPr>
              <a:t>。</a:t>
            </a:r>
            <a:endParaRPr lang="en-US" altLang="zh-CN" sz="1400" dirty="0">
              <a:solidFill>
                <a:schemeClr val="bg1"/>
              </a:solidFill>
            </a:endParaRPr>
          </a:p>
          <a:p>
            <a:r>
              <a:rPr lang="en-US" altLang="zh-CN" sz="1400" dirty="0">
                <a:solidFill>
                  <a:schemeClr val="bg1"/>
                </a:solidFill>
                <a:sym typeface="+mn-ea"/>
              </a:rPr>
              <a:t>    </a:t>
            </a:r>
            <a:r>
              <a:rPr lang="en-US" altLang="zh-CN" sz="1400" dirty="0" err="1">
                <a:solidFill>
                  <a:schemeClr val="bg1"/>
                </a:solidFill>
                <a:sym typeface="+mn-ea"/>
              </a:rPr>
              <a:t>绝缘性能</a:t>
            </a:r>
            <a:r>
              <a:rPr lang="en-US" altLang="zh-CN" sz="1400" dirty="0">
                <a:solidFill>
                  <a:schemeClr val="bg1"/>
                </a:solidFill>
                <a:sym typeface="+mn-ea"/>
              </a:rPr>
              <a:t> ：OK</a:t>
            </a:r>
            <a:endParaRPr lang="en-US" altLang="zh-CN" sz="1400" dirty="0">
              <a:solidFill>
                <a:schemeClr val="bg1"/>
              </a:solidFill>
            </a:endParaRPr>
          </a:p>
          <a:p>
            <a:r>
              <a:rPr lang="en-US" altLang="zh-CN" sz="1400" dirty="0">
                <a:solidFill>
                  <a:schemeClr val="bg1"/>
                </a:solidFill>
                <a:sym typeface="+mn-ea"/>
              </a:rPr>
              <a:t>    </a:t>
            </a:r>
            <a:r>
              <a:rPr lang="en-US" altLang="zh-CN" sz="1400" dirty="0" err="1">
                <a:solidFill>
                  <a:schemeClr val="bg1"/>
                </a:solidFill>
                <a:sym typeface="+mn-ea"/>
              </a:rPr>
              <a:t>PH值</a:t>
            </a:r>
            <a:r>
              <a:rPr lang="en-US" altLang="zh-CN" sz="1400" dirty="0">
                <a:solidFill>
                  <a:schemeClr val="bg1"/>
                </a:solidFill>
                <a:sym typeface="+mn-ea"/>
              </a:rPr>
              <a:t> ：6-7</a:t>
            </a:r>
            <a:endParaRPr lang="en-US" altLang="zh-CN" sz="1400" dirty="0">
              <a:solidFill>
                <a:schemeClr val="bg1"/>
              </a:solidFill>
            </a:endParaRPr>
          </a:p>
          <a:p>
            <a:r>
              <a:rPr lang="en-US" altLang="zh-CN" sz="1400" dirty="0">
                <a:solidFill>
                  <a:schemeClr val="bg1"/>
                </a:solidFill>
                <a:sym typeface="+mn-ea"/>
              </a:rPr>
              <a:t>    </a:t>
            </a:r>
            <a:r>
              <a:rPr lang="en-US" altLang="zh-CN" sz="1400" dirty="0" err="1">
                <a:solidFill>
                  <a:schemeClr val="bg1"/>
                </a:solidFill>
                <a:sym typeface="+mn-ea"/>
              </a:rPr>
              <a:t>成膜硬度</a:t>
            </a:r>
            <a:r>
              <a:rPr lang="en-US" altLang="zh-CN" sz="1400" dirty="0">
                <a:solidFill>
                  <a:schemeClr val="bg1"/>
                </a:solidFill>
                <a:sym typeface="+mn-ea"/>
              </a:rPr>
              <a:t> ：≥ 8-9H</a:t>
            </a:r>
            <a:endParaRPr lang="en-US" altLang="zh-CN" sz="1400" dirty="0">
              <a:solidFill>
                <a:schemeClr val="bg1"/>
              </a:solidFill>
            </a:endParaRPr>
          </a:p>
          <a:p>
            <a:r>
              <a:rPr lang="en-US" altLang="zh-CN" sz="1400" dirty="0">
                <a:solidFill>
                  <a:schemeClr val="bg1"/>
                </a:solidFill>
                <a:sym typeface="+mn-ea"/>
              </a:rPr>
              <a:t>    中性盐雾≥1000h</a:t>
            </a:r>
            <a:endParaRPr lang="en-US" altLang="zh-CN" sz="1400" dirty="0">
              <a:solidFill>
                <a:schemeClr val="bg1"/>
              </a:solidFill>
            </a:endParaRPr>
          </a:p>
          <a:p>
            <a:r>
              <a:rPr lang="en-US" altLang="zh-CN" sz="1400" dirty="0">
                <a:solidFill>
                  <a:schemeClr val="bg1"/>
                </a:solidFill>
                <a:sym typeface="+mn-ea"/>
              </a:rPr>
              <a:t>    </a:t>
            </a:r>
            <a:r>
              <a:rPr lang="en-US" altLang="zh-CN" sz="1400" dirty="0" err="1">
                <a:solidFill>
                  <a:schemeClr val="bg1"/>
                </a:solidFill>
                <a:sym typeface="+mn-ea"/>
              </a:rPr>
              <a:t>耐持续高温</a:t>
            </a:r>
            <a:r>
              <a:rPr lang="en-US" altLang="zh-CN" sz="1400" dirty="0">
                <a:solidFill>
                  <a:schemeClr val="bg1"/>
                </a:solidFill>
                <a:sym typeface="+mn-ea"/>
              </a:rPr>
              <a:t> ：</a:t>
            </a:r>
            <a:r>
              <a:rPr lang="en-US" altLang="zh-CN" sz="1400" dirty="0" err="1">
                <a:solidFill>
                  <a:schemeClr val="bg1"/>
                </a:solidFill>
                <a:sym typeface="+mn-ea"/>
              </a:rPr>
              <a:t>不燃烧</a:t>
            </a:r>
            <a:r>
              <a:rPr lang="en-US" altLang="zh-CN" sz="1400" dirty="0">
                <a:solidFill>
                  <a:schemeClr val="bg1"/>
                </a:solidFill>
                <a:sym typeface="+mn-ea"/>
              </a:rPr>
              <a:t>。</a:t>
            </a:r>
            <a:endParaRPr lang="en-US" altLang="zh-CN" sz="1400" dirty="0">
              <a:solidFill>
                <a:schemeClr val="bg1"/>
              </a:solidFill>
            </a:endParaRPr>
          </a:p>
          <a:p>
            <a:r>
              <a:rPr lang="en-US" altLang="zh-CN" sz="1400" dirty="0">
                <a:solidFill>
                  <a:schemeClr val="bg1"/>
                </a:solidFill>
                <a:sym typeface="+mn-ea"/>
              </a:rPr>
              <a:t>    </a:t>
            </a:r>
            <a:r>
              <a:rPr lang="en-US" altLang="zh-CN" sz="1400" dirty="0" err="1">
                <a:solidFill>
                  <a:schemeClr val="bg1"/>
                </a:solidFill>
                <a:sym typeface="+mn-ea"/>
              </a:rPr>
              <a:t>储存稳定性</a:t>
            </a:r>
            <a:r>
              <a:rPr lang="en-US" altLang="zh-CN" sz="1400" dirty="0">
                <a:solidFill>
                  <a:schemeClr val="bg1"/>
                </a:solidFill>
                <a:sym typeface="+mn-ea"/>
              </a:rPr>
              <a:t> ：半年至1年。</a:t>
            </a:r>
            <a:endParaRPr lang="zh-CN" altLang="zh-CN" sz="1400" b="1" dirty="0">
              <a:solidFill>
                <a:schemeClr val="bg1"/>
              </a:solidFill>
              <a:latin typeface="Tahoma" panose="020B0604030504040204" charset="0"/>
              <a:ea typeface="宋体" panose="02010600030101010101" pitchFamily="2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indent="0" algn="r" defTabSz="91440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sz="1200">
                <a:solidFill>
                  <a:srgbClr val="898989">
                    <a:tint val="75000"/>
                  </a:srgbClr>
                </a:solidFill>
                <a:latin typeface="Arial" panose="020B0604020202020204" pitchFamily="34" charset="0"/>
                <a:ea typeface="宋体" panose="02010600030101010101" pitchFamily="2" charset="-122"/>
              </a:rPr>
              <a:pPr marL="0" indent="0" algn="r" defTabSz="914400" eaLnBrk="1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13</a:t>
            </a:fld>
            <a:endParaRPr lang="ko-KR" altLang="en-US" sz="1200">
              <a:solidFill>
                <a:srgbClr val="898989">
                  <a:tint val="75000"/>
                </a:srgbClr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19380" y="116205"/>
            <a:ext cx="1429385" cy="13474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indent="0" algn="r" defTabSz="91440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sz="1200">
                <a:solidFill>
                  <a:srgbClr val="898989">
                    <a:tint val="75000"/>
                  </a:srgbClr>
                </a:solidFill>
                <a:latin typeface="Arial" panose="020B0604020202020204" pitchFamily="34" charset="0"/>
                <a:ea typeface="宋体" panose="02010600030101010101" pitchFamily="2" charset="-122"/>
              </a:rPr>
              <a:pPr marL="0" indent="0" algn="r" defTabSz="914400" eaLnBrk="1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14</a:t>
            </a:fld>
            <a:endParaRPr lang="ko-KR" altLang="en-US" sz="1200">
              <a:solidFill>
                <a:srgbClr val="898989">
                  <a:tint val="75000"/>
                </a:srgbClr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720340" y="479425"/>
            <a:ext cx="66313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sz="24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江苏中为陶涂盛世®</a:t>
            </a:r>
            <a:r>
              <a:rPr sz="2400" b="1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ZW103-2特种耐高温隔热毡</a:t>
            </a:r>
            <a:endParaRPr lang="zh-CN" altLang="en-US" sz="2400" dirty="0"/>
          </a:p>
        </p:txBody>
      </p:sp>
      <p:sp>
        <p:nvSpPr>
          <p:cNvPr id="4" name="文本框 3"/>
          <p:cNvSpPr txBox="1"/>
          <p:nvPr/>
        </p:nvSpPr>
        <p:spPr>
          <a:xfrm>
            <a:off x="492760" y="1624330"/>
            <a:ext cx="11363960" cy="49193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1400">
                <a:solidFill>
                  <a:schemeClr val="bg1"/>
                </a:solidFill>
              </a:rPr>
              <a:t>     </a:t>
            </a:r>
            <a:r>
              <a:rPr lang="en-US" altLang="zh-CN" sz="1400">
                <a:solidFill>
                  <a:schemeClr val="bg1"/>
                </a:solidFill>
                <a:sym typeface="+mn-ea"/>
              </a:rPr>
              <a:t> </a:t>
            </a:r>
            <a:r>
              <a:rPr lang="zh-CN" altLang="en-US" sz="1400">
                <a:solidFill>
                  <a:schemeClr val="bg1"/>
                </a:solidFill>
                <a:sym typeface="+mn-ea"/>
              </a:rPr>
              <a:t>江苏中为陶涂盛世®</a:t>
            </a:r>
            <a:r>
              <a:rPr lang="en-US" altLang="zh-CN" sz="1400">
                <a:solidFill>
                  <a:schemeClr val="bg1"/>
                </a:solidFill>
              </a:rPr>
              <a:t> </a:t>
            </a:r>
            <a:r>
              <a:rPr lang="zh-CN" altLang="en-US" sz="1400">
                <a:solidFill>
                  <a:schemeClr val="bg1"/>
                </a:solidFill>
              </a:rPr>
              <a:t>ZW103-2特种耐高温隔热毡为双碳基改性材料，经特殊工艺制备而成的超级保温隔热材料，具有保温性能好、杂质少、纯度极高等优势，主要用作单晶生长炉和高端高温设备的保温隔热层。</a:t>
            </a:r>
          </a:p>
          <a:p>
            <a:endParaRPr lang="zh-CN" altLang="en-US" sz="1400">
              <a:solidFill>
                <a:schemeClr val="bg1"/>
              </a:solidFill>
            </a:endParaRPr>
          </a:p>
          <a:p>
            <a:r>
              <a:rPr lang="zh-CN" altLang="en-US" sz="1400">
                <a:solidFill>
                  <a:schemeClr val="bg1"/>
                </a:solidFill>
              </a:rPr>
              <a:t>技术参数：</a:t>
            </a:r>
          </a:p>
          <a:p>
            <a:endParaRPr lang="zh-CN" altLang="en-US" sz="1400">
              <a:solidFill>
                <a:schemeClr val="bg1"/>
              </a:solidFill>
            </a:endParaRPr>
          </a:p>
          <a:p>
            <a:endParaRPr lang="zh-CN" altLang="en-US" sz="1400">
              <a:solidFill>
                <a:schemeClr val="bg1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429385" cy="1347470"/>
          </a:xfrm>
          <a:prstGeom prst="rect">
            <a:avLst/>
          </a:prstGeom>
        </p:spPr>
      </p:pic>
      <p:graphicFrame>
        <p:nvGraphicFramePr>
          <p:cNvPr id="5" name="表格 4"/>
          <p:cNvGraphicFramePr/>
          <p:nvPr/>
        </p:nvGraphicFramePr>
        <p:xfrm>
          <a:off x="561340" y="2781173"/>
          <a:ext cx="5151120" cy="3601085"/>
        </p:xfrm>
        <a:graphic>
          <a:graphicData uri="http://schemas.openxmlformats.org/drawingml/2006/table">
            <a:tbl>
              <a:tblPr/>
              <a:tblGrid>
                <a:gridCol w="25755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755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6550"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400">
                          <a:solidFill>
                            <a:schemeClr val="bg1"/>
                          </a:solidFill>
                          <a:latin typeface="Calibri" panose="020F0502020204030204"/>
                          <a:ea typeface="宋体" panose="02010600030101010101" pitchFamily="2" charset="-122"/>
                        </a:rPr>
                        <a:t>项目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400">
                          <a:solidFill>
                            <a:schemeClr val="bg1"/>
                          </a:solidFill>
                          <a:latin typeface="Calibri" panose="020F0502020204030204"/>
                          <a:ea typeface="宋体" panose="02010600030101010101" pitchFamily="2" charset="-122"/>
                        </a:rPr>
                        <a:t>技术参数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6545">
                <a:tc rowSpan="2"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ko-KR" sz="1400">
                          <a:solidFill>
                            <a:schemeClr val="bg1"/>
                          </a:solidFill>
                          <a:latin typeface="Calibri" panose="020F0502020204030204"/>
                          <a:ea typeface="宋体" panose="02010600030101010101" pitchFamily="2" charset="-122"/>
                        </a:rPr>
                        <a:t> </a:t>
                      </a:r>
                    </a:p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400">
                          <a:solidFill>
                            <a:schemeClr val="bg1"/>
                          </a:solidFill>
                          <a:latin typeface="Calibri" panose="020F0502020204030204"/>
                          <a:ea typeface="宋体" panose="02010600030101010101" pitchFamily="2" charset="-122"/>
                        </a:rPr>
                        <a:t>规格尺寸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400">
                          <a:solidFill>
                            <a:schemeClr val="bg1"/>
                          </a:solidFill>
                          <a:latin typeface="Calibri" panose="020F0502020204030204"/>
                          <a:ea typeface="宋体" panose="02010600030101010101" pitchFamily="2" charset="-122"/>
                        </a:rPr>
                        <a:t>厚度</a:t>
                      </a:r>
                      <a:r>
                        <a:rPr lang="en-US" altLang="ko-KR" sz="1400">
                          <a:solidFill>
                            <a:schemeClr val="bg1"/>
                          </a:solidFill>
                          <a:latin typeface="Calibri" panose="020F0502020204030204"/>
                          <a:ea typeface="Calibri" panose="020F0502020204030204"/>
                        </a:rPr>
                        <a:t>3</a:t>
                      </a:r>
                      <a:r>
                        <a:rPr lang="zh-CN" sz="1400">
                          <a:solidFill>
                            <a:schemeClr val="bg1"/>
                          </a:solidFill>
                          <a:latin typeface="Calibri" panose="020F0502020204030204"/>
                          <a:ea typeface="宋体" panose="02010600030101010101" pitchFamily="2" charset="-122"/>
                        </a:rPr>
                        <a:t>、</a:t>
                      </a:r>
                      <a:r>
                        <a:rPr lang="en-US" altLang="ko-KR" sz="1400">
                          <a:solidFill>
                            <a:schemeClr val="bg1"/>
                          </a:solidFill>
                          <a:latin typeface="Calibri" panose="020F0502020204030204"/>
                          <a:ea typeface="Calibri" panose="020F0502020204030204"/>
                        </a:rPr>
                        <a:t>5</a:t>
                      </a:r>
                      <a:r>
                        <a:rPr lang="zh-CN" sz="1400">
                          <a:solidFill>
                            <a:schemeClr val="bg1"/>
                          </a:solidFill>
                          <a:latin typeface="Calibri" panose="020F0502020204030204"/>
                          <a:ea typeface="宋体" panose="02010600030101010101" pitchFamily="2" charset="-122"/>
                        </a:rPr>
                        <a:t>、</a:t>
                      </a:r>
                      <a:r>
                        <a:rPr lang="en-US" altLang="ko-KR" sz="1400">
                          <a:solidFill>
                            <a:schemeClr val="bg1"/>
                          </a:solidFill>
                          <a:latin typeface="Calibri" panose="020F0502020204030204"/>
                          <a:ea typeface="Calibri" panose="020F0502020204030204"/>
                        </a:rPr>
                        <a:t>10mm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607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400">
                          <a:solidFill>
                            <a:schemeClr val="bg1"/>
                          </a:solidFill>
                          <a:latin typeface="Calibri" panose="020F0502020204030204"/>
                          <a:ea typeface="宋体" panose="02010600030101010101" pitchFamily="2" charset="-122"/>
                        </a:rPr>
                        <a:t>宽度</a:t>
                      </a:r>
                      <a:r>
                        <a:rPr lang="en-US" altLang="ko-KR" sz="1400">
                          <a:solidFill>
                            <a:schemeClr val="bg1"/>
                          </a:solidFill>
                          <a:latin typeface="Calibri" panose="020F0502020204030204"/>
                          <a:ea typeface="Calibri" panose="020F0502020204030204"/>
                        </a:rPr>
                        <a:t>1000-1500mm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5905"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400">
                          <a:solidFill>
                            <a:schemeClr val="bg1"/>
                          </a:solidFill>
                          <a:latin typeface="Calibri" panose="020F0502020204030204"/>
                          <a:ea typeface="宋体" panose="02010600030101010101" pitchFamily="2" charset="-122"/>
                        </a:rPr>
                        <a:t>材质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400">
                          <a:solidFill>
                            <a:schemeClr val="bg1"/>
                          </a:solidFill>
                          <a:latin typeface="Calibri" panose="020F0502020204030204"/>
                          <a:ea typeface="宋体" panose="02010600030101010101" pitchFamily="2" charset="-122"/>
                        </a:rPr>
                        <a:t>粘胶双碳基软毡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5430"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400">
                          <a:solidFill>
                            <a:schemeClr val="bg1"/>
                          </a:solidFill>
                          <a:latin typeface="Calibri" panose="020F0502020204030204"/>
                          <a:ea typeface="宋体" panose="02010600030101010101" pitchFamily="2" charset="-122"/>
                        </a:rPr>
                        <a:t>材料密度</a:t>
                      </a:r>
                      <a:r>
                        <a:rPr lang="en-US" altLang="ko-KR" sz="1400">
                          <a:solidFill>
                            <a:schemeClr val="bg1"/>
                          </a:solidFill>
                          <a:latin typeface="Calibri" panose="020F0502020204030204"/>
                          <a:ea typeface="Calibri" panose="020F0502020204030204"/>
                        </a:rPr>
                        <a:t>(g/cm3)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ko-KR" sz="1400">
                          <a:solidFill>
                            <a:schemeClr val="bg1"/>
                          </a:solidFill>
                          <a:latin typeface="Calibri" panose="020F0502020204030204"/>
                          <a:ea typeface="Calibri" panose="020F0502020204030204"/>
                        </a:rPr>
                        <a:t>0.13</a:t>
                      </a:r>
                      <a:r>
                        <a:rPr lang="en-US" altLang="ko-KR" sz="1400">
                          <a:solidFill>
                            <a:schemeClr val="bg1"/>
                          </a:solidFill>
                          <a:latin typeface="Calibri" panose="020F0502020204030204"/>
                          <a:ea typeface="宋体" panose="02010600030101010101" pitchFamily="2" charset="-122"/>
                        </a:rPr>
                        <a:t>±</a:t>
                      </a:r>
                      <a:r>
                        <a:rPr lang="en-US" altLang="ko-KR" sz="1400">
                          <a:solidFill>
                            <a:schemeClr val="bg1"/>
                          </a:solidFill>
                          <a:latin typeface="Calibri" panose="020F0502020204030204"/>
                          <a:ea typeface="Calibri" panose="020F0502020204030204"/>
                        </a:rPr>
                        <a:t>0.05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6390"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400">
                          <a:solidFill>
                            <a:schemeClr val="bg1"/>
                          </a:solidFill>
                          <a:latin typeface="Calibri" panose="020F0502020204030204"/>
                          <a:ea typeface="宋体" panose="02010600030101010101" pitchFamily="2" charset="-122"/>
                        </a:rPr>
                        <a:t>孔隙率</a:t>
                      </a:r>
                      <a:r>
                        <a:rPr lang="en-US" altLang="ko-KR" sz="1400">
                          <a:solidFill>
                            <a:schemeClr val="bg1"/>
                          </a:solidFill>
                          <a:latin typeface="Calibri" panose="020F0502020204030204"/>
                          <a:ea typeface="Calibri" panose="020F0502020204030204"/>
                        </a:rPr>
                        <a:t>(%)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ko-KR" sz="1400">
                          <a:solidFill>
                            <a:schemeClr val="bg1"/>
                          </a:solidFill>
                          <a:latin typeface="Calibri" panose="020F0502020204030204"/>
                          <a:ea typeface="宋体" panose="02010600030101010101" pitchFamily="2" charset="-122"/>
                        </a:rPr>
                        <a:t>≥</a:t>
                      </a:r>
                      <a:r>
                        <a:rPr lang="en-US" altLang="ko-KR" sz="1400">
                          <a:solidFill>
                            <a:schemeClr val="bg1"/>
                          </a:solidFill>
                          <a:latin typeface="Calibri" panose="020F0502020204030204"/>
                          <a:ea typeface="Calibri" panose="020F0502020204030204"/>
                        </a:rPr>
                        <a:t>90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400">
                          <a:solidFill>
                            <a:schemeClr val="bg1"/>
                          </a:solidFill>
                          <a:latin typeface="Calibri" panose="020F0502020204030204"/>
                          <a:ea typeface="宋体" panose="02010600030101010101" pitchFamily="2" charset="-122"/>
                        </a:rPr>
                        <a:t>使用环境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400">
                          <a:solidFill>
                            <a:schemeClr val="bg1"/>
                          </a:solidFill>
                          <a:latin typeface="Calibri" panose="020F0502020204030204"/>
                          <a:ea typeface="宋体" panose="02010600030101010101" pitchFamily="2" charset="-122"/>
                        </a:rPr>
                        <a:t>真空下、惰性气体下</a:t>
                      </a:r>
                      <a:r>
                        <a:rPr lang="en-US" altLang="ko-KR" sz="1400">
                          <a:solidFill>
                            <a:schemeClr val="bg1"/>
                          </a:solidFill>
                          <a:latin typeface="Calibri" panose="020F0502020204030204"/>
                          <a:ea typeface="宋体" panose="02010600030101010101" pitchFamily="2" charset="-122"/>
                        </a:rPr>
                        <a:t>≤</a:t>
                      </a:r>
                      <a:r>
                        <a:rPr lang="en-US" altLang="ko-KR" sz="1400">
                          <a:solidFill>
                            <a:schemeClr val="bg1"/>
                          </a:solidFill>
                          <a:latin typeface="Calibri" panose="020F0502020204030204"/>
                          <a:ea typeface="Calibri" panose="020F0502020204030204"/>
                        </a:rPr>
                        <a:t>2000</a:t>
                      </a:r>
                      <a:r>
                        <a:rPr lang="en-US" altLang="ko-KR" sz="1400">
                          <a:solidFill>
                            <a:schemeClr val="bg1"/>
                          </a:solidFill>
                          <a:latin typeface="Calibri" panose="020F0502020204030204"/>
                          <a:ea typeface="宋体" panose="02010600030101010101" pitchFamily="2" charset="-122"/>
                        </a:rPr>
                        <a:t>℃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6390"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400">
                          <a:solidFill>
                            <a:schemeClr val="bg1"/>
                          </a:solidFill>
                          <a:latin typeface="Calibri" panose="020F0502020204030204"/>
                          <a:ea typeface="宋体" panose="02010600030101010101" pitchFamily="2" charset="-122"/>
                        </a:rPr>
                        <a:t>有效含量</a:t>
                      </a:r>
                      <a:r>
                        <a:rPr lang="en-US" altLang="ko-KR" sz="1400">
                          <a:solidFill>
                            <a:schemeClr val="bg1"/>
                          </a:solidFill>
                          <a:latin typeface="Calibri" panose="020F0502020204030204"/>
                          <a:ea typeface="Calibri" panose="020F0502020204030204"/>
                        </a:rPr>
                        <a:t>(%)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ko-KR" sz="1400">
                          <a:solidFill>
                            <a:schemeClr val="bg1"/>
                          </a:solidFill>
                          <a:latin typeface="Calibri" panose="020F0502020204030204"/>
                          <a:ea typeface="宋体" panose="02010600030101010101" pitchFamily="2" charset="-122"/>
                        </a:rPr>
                        <a:t>≥</a:t>
                      </a:r>
                      <a:r>
                        <a:rPr lang="en-US" altLang="ko-KR" sz="1400">
                          <a:solidFill>
                            <a:schemeClr val="bg1"/>
                          </a:solidFill>
                          <a:latin typeface="Calibri" panose="020F0502020204030204"/>
                          <a:ea typeface="Calibri" panose="020F0502020204030204"/>
                        </a:rPr>
                        <a:t>99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400">
                          <a:solidFill>
                            <a:schemeClr val="bg1"/>
                          </a:solidFill>
                          <a:latin typeface="Calibri" panose="020F0502020204030204"/>
                          <a:ea typeface="宋体" panose="02010600030101010101" pitchFamily="2" charset="-122"/>
                        </a:rPr>
                        <a:t>抗拉强度</a:t>
                      </a:r>
                      <a:r>
                        <a:rPr lang="en-US" altLang="ko-KR" sz="1400">
                          <a:solidFill>
                            <a:schemeClr val="bg1"/>
                          </a:solidFill>
                          <a:latin typeface="Calibri" panose="020F0502020204030204"/>
                          <a:ea typeface="Calibri" panose="020F0502020204030204"/>
                        </a:rPr>
                        <a:t>(Mpa)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ko-KR" sz="1400">
                          <a:solidFill>
                            <a:schemeClr val="bg1"/>
                          </a:solidFill>
                          <a:latin typeface="Calibri" panose="020F0502020204030204"/>
                          <a:ea typeface="Calibri" panose="020F0502020204030204"/>
                        </a:rPr>
                        <a:t>0.10-0.25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4005"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400">
                          <a:solidFill>
                            <a:schemeClr val="bg1"/>
                          </a:solidFill>
                          <a:latin typeface="Calibri" panose="020F0502020204030204"/>
                          <a:ea typeface="宋体" panose="02010600030101010101" pitchFamily="2" charset="-122"/>
                        </a:rPr>
                        <a:t>灰分</a:t>
                      </a:r>
                      <a:r>
                        <a:rPr lang="en-US" altLang="ko-KR" sz="1400">
                          <a:solidFill>
                            <a:schemeClr val="bg1"/>
                          </a:solidFill>
                          <a:latin typeface="Calibri" panose="020F0502020204030204"/>
                          <a:ea typeface="Calibri" panose="020F0502020204030204"/>
                        </a:rPr>
                        <a:t>(%)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ko-KR" sz="1400">
                          <a:solidFill>
                            <a:schemeClr val="bg1"/>
                          </a:solidFill>
                          <a:latin typeface="Calibri" panose="020F0502020204030204"/>
                          <a:ea typeface="Calibri" panose="020F0502020204030204"/>
                        </a:rPr>
                        <a:t>0.02-0.05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6545"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400">
                          <a:solidFill>
                            <a:schemeClr val="bg1"/>
                          </a:solidFill>
                          <a:latin typeface="Calibri" panose="020F0502020204030204"/>
                          <a:ea typeface="宋体" panose="02010600030101010101" pitchFamily="2" charset="-122"/>
                        </a:rPr>
                        <a:t>处理温度</a:t>
                      </a:r>
                      <a:r>
                        <a:rPr lang="en-US" altLang="ko-KR" sz="1400">
                          <a:solidFill>
                            <a:schemeClr val="bg1"/>
                          </a:solidFill>
                          <a:latin typeface="Calibri" panose="020F0502020204030204"/>
                          <a:ea typeface="Calibri" panose="020F0502020204030204"/>
                        </a:rPr>
                        <a:t>(</a:t>
                      </a:r>
                      <a:r>
                        <a:rPr lang="en-US" altLang="ko-KR" sz="1400">
                          <a:solidFill>
                            <a:schemeClr val="bg1"/>
                          </a:solidFill>
                          <a:latin typeface="Calibri" panose="020F0502020204030204"/>
                          <a:ea typeface="宋体" panose="02010600030101010101" pitchFamily="2" charset="-122"/>
                        </a:rPr>
                        <a:t>℃</a:t>
                      </a:r>
                      <a:r>
                        <a:rPr lang="en-US" altLang="ko-KR" sz="1400">
                          <a:solidFill>
                            <a:schemeClr val="bg1"/>
                          </a:solidFill>
                          <a:latin typeface="Calibri" panose="020F0502020204030204"/>
                          <a:ea typeface="Calibri" panose="020F0502020204030204"/>
                        </a:rPr>
                        <a:t>)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ko-KR" sz="1400">
                          <a:solidFill>
                            <a:schemeClr val="bg1"/>
                          </a:solidFill>
                          <a:latin typeface="Calibri" panose="020F0502020204030204"/>
                          <a:ea typeface="宋体" panose="02010600030101010101" pitchFamily="2" charset="-122"/>
                        </a:rPr>
                        <a:t>≥</a:t>
                      </a:r>
                      <a:r>
                        <a:rPr lang="en-US" altLang="ko-KR" sz="1400">
                          <a:solidFill>
                            <a:schemeClr val="bg1"/>
                          </a:solidFill>
                          <a:latin typeface="Calibri" panose="020F0502020204030204"/>
                          <a:ea typeface="Calibri" panose="020F0502020204030204"/>
                        </a:rPr>
                        <a:t>2200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46710"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400">
                          <a:solidFill>
                            <a:schemeClr val="bg1"/>
                          </a:solidFill>
                          <a:latin typeface="Calibri" panose="020F0502020204030204"/>
                          <a:ea typeface="宋体" panose="02010600030101010101" pitchFamily="2" charset="-122"/>
                        </a:rPr>
                        <a:t>导热系数</a:t>
                      </a:r>
                      <a:r>
                        <a:rPr lang="en-US" altLang="ko-KR" sz="1400">
                          <a:solidFill>
                            <a:schemeClr val="bg1"/>
                          </a:solidFill>
                          <a:latin typeface="Calibri" panose="020F0502020204030204"/>
                          <a:ea typeface="Calibri" panose="020F0502020204030204"/>
                        </a:rPr>
                        <a:t>(W/m.k)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ko-KR" sz="1400">
                          <a:solidFill>
                            <a:schemeClr val="bg1"/>
                          </a:solidFill>
                          <a:latin typeface="Calibri" panose="020F0502020204030204"/>
                          <a:ea typeface="Calibri" panose="020F0502020204030204"/>
                        </a:rPr>
                        <a:t>0.08-0.25(25</a:t>
                      </a:r>
                      <a:r>
                        <a:rPr lang="en-US" altLang="ko-KR" sz="1400">
                          <a:solidFill>
                            <a:schemeClr val="bg1"/>
                          </a:solidFill>
                          <a:latin typeface="Calibri" panose="020F0502020204030204"/>
                          <a:ea typeface="宋体" panose="02010600030101010101" pitchFamily="2" charset="-122"/>
                        </a:rPr>
                        <a:t>℃</a:t>
                      </a:r>
                      <a:r>
                        <a:rPr lang="en-US" altLang="ko-KR" sz="1400">
                          <a:solidFill>
                            <a:schemeClr val="bg1"/>
                          </a:solidFill>
                          <a:latin typeface="Calibri" panose="020F0502020204030204"/>
                          <a:ea typeface="Calibri" panose="020F0502020204030204"/>
                        </a:rPr>
                        <a:t>)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indent="0" algn="r" defTabSz="91440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sz="1200">
                <a:solidFill>
                  <a:srgbClr val="898989">
                    <a:tint val="75000"/>
                  </a:srgbClr>
                </a:solidFill>
                <a:latin typeface="Arial" panose="020B0604020202020204" pitchFamily="34" charset="0"/>
                <a:ea typeface="宋体" panose="02010600030101010101" pitchFamily="2" charset="-122"/>
              </a:rPr>
              <a:pPr marL="0" indent="0" algn="r" defTabSz="914400" eaLnBrk="1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15</a:t>
            </a:fld>
            <a:endParaRPr lang="ko-KR" altLang="en-US" sz="1200">
              <a:solidFill>
                <a:srgbClr val="898989">
                  <a:tint val="75000"/>
                </a:srgbClr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35280" y="1463040"/>
            <a:ext cx="11645265" cy="523938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sz="14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一、产品简介：</a:t>
            </a:r>
          </a:p>
          <a:p>
            <a:r>
              <a:rPr sz="14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 江苏中为陶涂盛世®</a:t>
            </a:r>
            <a:r>
              <a:rPr sz="1400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ZW104</a:t>
            </a:r>
            <a:r>
              <a:rPr lang="en-US" sz="1400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1</a:t>
            </a:r>
            <a:r>
              <a:rPr sz="1400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特种去污清洗液是水性碱性单组份强力除油剂</a:t>
            </a:r>
            <a:r>
              <a:rPr sz="14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,该产品具有环保特性,不燃不爆，零VOC,具有极佳的除油污功能。除油去污性能超越国外同类产品的先进水平。</a:t>
            </a:r>
          </a:p>
          <a:p>
            <a:r>
              <a:rPr sz="14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二、质量标准</a:t>
            </a:r>
          </a:p>
          <a:p>
            <a:r>
              <a:rPr sz="14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组分：单组份	</a:t>
            </a:r>
          </a:p>
          <a:p>
            <a:r>
              <a:rPr sz="14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外观：无色至淡黄透明液体	</a:t>
            </a:r>
          </a:p>
          <a:p>
            <a:r>
              <a:rPr sz="14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密度：1.</a:t>
            </a:r>
            <a:r>
              <a:rPr lang="en-US" altLang="ko-KR" sz="14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22</a:t>
            </a:r>
            <a:r>
              <a:rPr sz="14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g/cm³	</a:t>
            </a:r>
          </a:p>
          <a:p>
            <a:r>
              <a:rPr sz="14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固含量：≥38%		</a:t>
            </a:r>
          </a:p>
          <a:p>
            <a:r>
              <a:rPr sz="14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化学专用塑料桶:30kg/桶</a:t>
            </a:r>
          </a:p>
          <a:p>
            <a:endParaRPr sz="1400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endParaRPr sz="1600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endParaRPr sz="1600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endParaRPr sz="1600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endParaRPr sz="1400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endParaRPr sz="1400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r>
              <a:rPr sz="14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三、适用场景：</a:t>
            </a:r>
          </a:p>
          <a:p>
            <a:r>
              <a:rPr sz="14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1. 适用于玻璃、石材、不锈钢、黑色金属、合金钢、机械设备零部件等的表面清洁及已有涂层的表面清洁；</a:t>
            </a:r>
          </a:p>
          <a:p>
            <a:r>
              <a:rPr sz="14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2. 对重质污垢、积碳、碳垢、油泥、黑色胶质,对于热加工形成的积碳油污,更显本品的突出效果；</a:t>
            </a:r>
          </a:p>
          <a:p>
            <a:r>
              <a:rPr sz="14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3. 如果存在较为顽固油污的场合，使用本款清洗剂可有效洗净；</a:t>
            </a:r>
          </a:p>
          <a:p>
            <a:r>
              <a:rPr sz="14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4. 对于使用"三氯乙烯、四氯乙烯、溶剂"都无法清除的油污可用本清洗剂全面清洗，并可杜绝溶剂毒性带来的危害以及易燃易爆等安全隐患；</a:t>
            </a:r>
          </a:p>
          <a:p>
            <a:r>
              <a:rPr sz="14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5. 对于使用"酸洗除油"带来的"腐蚀性问题、失色失光问题发暗发灰问题、酸雾伤害人体、环境问题"使用本剂可有效解决以上问题；</a:t>
            </a:r>
          </a:p>
          <a:p>
            <a:r>
              <a:rPr sz="14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6. 非常适合使用在光伏玻璃、幕墙玻璃、建材如：铝单板、涂料表面，以及大型设备、港口机械、化工厂、钢结构建筑等金属表面的油污清除。</a:t>
            </a:r>
          </a:p>
        </p:txBody>
      </p:sp>
      <p:sp>
        <p:nvSpPr>
          <p:cNvPr id="100" name="文本框 99"/>
          <p:cNvSpPr txBox="1"/>
          <p:nvPr/>
        </p:nvSpPr>
        <p:spPr>
          <a:xfrm>
            <a:off x="2351405" y="764540"/>
            <a:ext cx="747776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28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江苏中为陶涂盛世®</a:t>
            </a:r>
            <a:r>
              <a:rPr sz="2800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ZW104</a:t>
            </a:r>
            <a:r>
              <a:rPr lang="en-US" sz="2800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lang="zh-CN" altLang="en-US" sz="2800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特种</a:t>
            </a:r>
            <a:r>
              <a:rPr sz="2800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去污清洗液</a:t>
            </a:r>
            <a:endParaRPr sz="2800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7985" y="2467610"/>
            <a:ext cx="3342640" cy="232219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12535" y="2466975"/>
            <a:ext cx="3138170" cy="232283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52940" y="2473960"/>
            <a:ext cx="2434590" cy="235839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27305"/>
            <a:ext cx="1429385" cy="13474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indent="0" algn="r" defTabSz="91440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sz="1200">
                <a:solidFill>
                  <a:srgbClr val="898989">
                    <a:tint val="75000"/>
                  </a:srgbClr>
                </a:solidFill>
                <a:latin typeface="Arial" panose="020B0604020202020204" pitchFamily="34" charset="0"/>
                <a:ea typeface="宋体" panose="02010600030101010101" pitchFamily="2" charset="-122"/>
              </a:rPr>
              <a:pPr marL="0" indent="0" algn="r" defTabSz="914400" eaLnBrk="1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16</a:t>
            </a:fld>
            <a:endParaRPr lang="ko-KR" altLang="en-US" sz="1200">
              <a:solidFill>
                <a:srgbClr val="898989">
                  <a:tint val="75000"/>
                </a:srgbClr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2279650" y="770890"/>
            <a:ext cx="799211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28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江苏中为陶涂盛世®</a:t>
            </a:r>
            <a:r>
              <a:rPr sz="2800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ZW104</a:t>
            </a:r>
            <a:r>
              <a:rPr lang="en-US" sz="2800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sz="2800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特种去污清洗液</a:t>
            </a:r>
            <a:endParaRPr sz="2800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19380" y="1292860"/>
            <a:ext cx="10647680" cy="29432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lstStyle/>
          <a:p>
            <a:pPr>
              <a:lnSpc>
                <a:spcPct val="100000"/>
              </a:lnSpc>
            </a:pPr>
            <a:endParaRPr sz="140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00000"/>
              </a:lnSpc>
            </a:pPr>
            <a:r>
              <a:rPr sz="14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四、性能特点：</a:t>
            </a:r>
          </a:p>
          <a:p>
            <a:pPr>
              <a:lnSpc>
                <a:spcPct val="100000"/>
              </a:lnSpc>
            </a:pPr>
            <a:r>
              <a:rPr sz="14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1. 快速除油、强力脱脂;区间均可发挥出色的具有同效或超越国外同"除油功效"类产品的性能；</a:t>
            </a:r>
          </a:p>
          <a:p>
            <a:pPr>
              <a:lnSpc>
                <a:spcPct val="100000"/>
              </a:lnSpc>
            </a:pPr>
            <a:r>
              <a:rPr sz="14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2. 相对环保，零VOC排放；</a:t>
            </a:r>
          </a:p>
          <a:p>
            <a:pPr>
              <a:lnSpc>
                <a:spcPct val="100000"/>
              </a:lnSpc>
            </a:pPr>
            <a:r>
              <a:rPr sz="14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3. 针对较为顽固油污清洗除油；</a:t>
            </a:r>
          </a:p>
          <a:p>
            <a:pPr>
              <a:lnSpc>
                <a:spcPct val="100000"/>
              </a:lnSpc>
            </a:pPr>
            <a:r>
              <a:rPr sz="14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4. 常温下就具有理想的除油效果；</a:t>
            </a:r>
          </a:p>
          <a:p>
            <a:pPr>
              <a:lnSpc>
                <a:spcPct val="100000"/>
              </a:lnSpc>
            </a:pPr>
            <a:r>
              <a:rPr sz="14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5. 液体除油产品，极易溶于水，施工方便杜绝了粉剂类产品水溶性差的缺点；</a:t>
            </a:r>
          </a:p>
          <a:p>
            <a:pPr>
              <a:lnSpc>
                <a:spcPct val="100000"/>
              </a:lnSpc>
            </a:pPr>
            <a:r>
              <a:rPr sz="14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6. 在施工设备表面，不易产生白色残留物；</a:t>
            </a:r>
          </a:p>
          <a:p>
            <a:pPr>
              <a:lnSpc>
                <a:spcPct val="100000"/>
              </a:lnSpc>
            </a:pPr>
            <a:r>
              <a:rPr sz="14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7. 使用温度区间大,"常温~80℃温度镀层工艺具有适配的工艺对接性；</a:t>
            </a:r>
          </a:p>
          <a:p>
            <a:pPr>
              <a:lnSpc>
                <a:spcPct val="100000"/>
              </a:lnSpc>
            </a:pPr>
            <a:r>
              <a:rPr sz="14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8. 与磷化、陶化、优于"含磷除剂”化、硅烷化；</a:t>
            </a:r>
          </a:p>
          <a:p>
            <a:pPr>
              <a:lnSpc>
                <a:spcPct val="100000"/>
              </a:lnSpc>
            </a:pPr>
            <a:r>
              <a:rPr sz="14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9. 易水溶,易漂洗</a:t>
            </a:r>
            <a:r>
              <a:rPr lang="zh-CN" altLang="ko-KR" sz="14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，用户可根据清洗目标的污染程度不同适量加水稀释</a:t>
            </a:r>
            <a:r>
              <a:rPr sz="14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；</a:t>
            </a:r>
          </a:p>
          <a:p>
            <a:pPr>
              <a:lnSpc>
                <a:spcPct val="100000"/>
              </a:lnSpc>
            </a:pPr>
            <a:r>
              <a:rPr sz="14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10. 经本品清洗后的金属,表面光亮美观不返白；</a:t>
            </a:r>
          </a:p>
          <a:p>
            <a:pPr>
              <a:lnSpc>
                <a:spcPct val="100000"/>
              </a:lnSpc>
            </a:pPr>
            <a:r>
              <a:rPr sz="14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11. 轻度油渍可兑</a:t>
            </a:r>
            <a:r>
              <a:rPr lang="zh-CN" altLang="ko-KR" sz="14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水稀释搅拌均匀即可</a:t>
            </a:r>
            <a:r>
              <a:rPr sz="14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使用,且使用寿命长，节约成本</a:t>
            </a:r>
            <a:r>
              <a:rPr lang="zh-CN" altLang="ko-KR" sz="14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。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855" y="4227195"/>
            <a:ext cx="4657725" cy="2454275"/>
          </a:xfrm>
          <a:prstGeom prst="rect">
            <a:avLst/>
          </a:prstGeom>
        </p:spPr>
      </p:pic>
      <p:pic>
        <p:nvPicPr>
          <p:cNvPr id="3" name="图片 2" descr="1652185198(1)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5495" y="3623945"/>
            <a:ext cx="4913630" cy="299466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1429385" cy="13474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形状 1"/>
          <p:cNvSpPr/>
          <p:nvPr/>
        </p:nvSpPr>
        <p:spPr>
          <a:xfrm>
            <a:off x="621665" y="1395730"/>
            <a:ext cx="9850120" cy="2159635"/>
          </a:xfrm>
          <a:prstGeom prst="rect">
            <a:avLst/>
          </a:prstGeom>
          <a:noFill/>
        </p:spPr>
        <p:txBody>
          <a:bodyPr vert="horz" wrap="square" lIns="0" tIns="0" rIns="0" bIns="0" anchor="t">
            <a:noAutofit/>
          </a:bodyPr>
          <a:lstStyle/>
          <a:p>
            <a:pPr marL="0" indent="0" algn="ctr" defTabSz="914400" eaLnBrk="1" latinLnBrk="1" hangingPunct="1">
              <a:lnSpc>
                <a:spcPts val="8700"/>
              </a:lnSpc>
              <a:spcBef>
                <a:spcPts val="0"/>
              </a:spcBef>
              <a:spcAft>
                <a:spcPts val="4800"/>
              </a:spcAft>
              <a:buFontTx/>
              <a:buNone/>
            </a:pPr>
            <a:r>
              <a:rPr sz="3600">
                <a:ln w="0" cap="flat" cmpd="sng">
                  <a:solidFill>
                    <a:schemeClr val="bg1">
                      <a:alpha val="100000"/>
                    </a:schemeClr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前沿材料 引领智慧生活 </a:t>
            </a:r>
            <a:endParaRPr lang="ko-KR" altLang="en-US" sz="3600">
              <a:ln w="0" cap="flat" cmpd="sng">
                <a:solidFill>
                  <a:schemeClr val="bg1">
                    <a:alpha val="100000"/>
                  </a:schemeClr>
                </a:solidFill>
                <a:prstDash val="solid"/>
                <a:round/>
              </a:ln>
              <a:solidFill>
                <a:srgbClr val="FFFFFF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marL="0" indent="0" algn="ctr" defTabSz="914400" eaLnBrk="1" latinLnBrk="1" hangingPunct="1">
              <a:lnSpc>
                <a:spcPts val="8700"/>
              </a:lnSpc>
              <a:spcBef>
                <a:spcPts val="0"/>
              </a:spcBef>
              <a:spcAft>
                <a:spcPts val="4800"/>
              </a:spcAft>
              <a:buFontTx/>
              <a:buNone/>
            </a:pPr>
            <a:r>
              <a:rPr sz="3600">
                <a:ln w="0" cap="flat" cmpd="sng">
                  <a:solidFill>
                    <a:schemeClr val="bg1">
                      <a:alpha val="100000"/>
                    </a:schemeClr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纳米科技 成就美好未来</a:t>
            </a:r>
            <a:endParaRPr lang="ko-KR" altLang="en-US" sz="3600">
              <a:ln w="0" cap="flat" cmpd="sng">
                <a:solidFill>
                  <a:schemeClr val="bg1">
                    <a:alpha val="100000"/>
                  </a:schemeClr>
                </a:solidFill>
                <a:prstDash val="solid"/>
                <a:round/>
              </a:ln>
              <a:solidFill>
                <a:srgbClr val="FFFFFF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marL="0" indent="0" algn="ctr" defTabSz="91440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FontTx/>
              <a:buNone/>
            </a:pPr>
            <a:r>
              <a:rPr sz="3600">
                <a:ln w="0" cap="flat" cmpd="sng">
                  <a:solidFill>
                    <a:schemeClr val="bg1">
                      <a:alpha val="100000"/>
                    </a:schemeClr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THANK YOU</a:t>
            </a:r>
            <a:endParaRPr lang="ko-KR" altLang="en-US" sz="3600">
              <a:ln w="0" cap="flat" cmpd="sng">
                <a:solidFill>
                  <a:schemeClr val="bg1">
                    <a:alpha val="100000"/>
                  </a:schemeClr>
                </a:solidFill>
                <a:prstDash val="solid"/>
                <a:round/>
              </a:ln>
              <a:solidFill>
                <a:srgbClr val="FFFFFF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indent="0" algn="r" defTabSz="91440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sz="1200">
                <a:solidFill>
                  <a:srgbClr val="898989">
                    <a:tint val="75000"/>
                  </a:srgbClr>
                </a:solidFill>
                <a:latin typeface="Arial" panose="020B0604020202020204" pitchFamily="34" charset="0"/>
                <a:ea typeface="宋体" panose="02010600030101010101" pitchFamily="2" charset="-122"/>
              </a:rPr>
              <a:pPr marL="0" indent="0" algn="r" defTabSz="914400" eaLnBrk="1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17</a:t>
            </a:fld>
            <a:endParaRPr lang="ko-KR" altLang="en-US" sz="1200">
              <a:solidFill>
                <a:srgbClr val="898989">
                  <a:tint val="75000"/>
                </a:srgbClr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19380" y="116205"/>
            <a:ext cx="1429385" cy="13474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形状 1"/>
          <p:cNvSpPr/>
          <p:nvPr/>
        </p:nvSpPr>
        <p:spPr>
          <a:xfrm>
            <a:off x="3215640" y="1412240"/>
            <a:ext cx="6592570" cy="544195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vert="horz" wrap="none" lIns="0" tIns="0" rIns="0" bIns="0" anchor="t">
            <a:noAutofit/>
          </a:bodyPr>
          <a:lstStyle/>
          <a:p>
            <a:pPr marL="0" indent="0" algn="l" defTabSz="91440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sz="4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江苏中为新材料有限公司</a:t>
            </a:r>
            <a:endParaRPr lang="ko-KR" altLang="en-US" sz="40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655820" y="2276475"/>
            <a:ext cx="2119630" cy="461645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89535" tIns="46355" rIns="89535" bIns="46355" anchor="t">
            <a:spAutoFit/>
          </a:bodyPr>
          <a:lstStyle/>
          <a:p>
            <a:pPr marL="0" indent="0" algn="l" defTabSz="91440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sz="24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企业简介</a:t>
            </a:r>
            <a:endParaRPr lang="ko-KR" altLang="en-US" sz="240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4" name="形状 3"/>
          <p:cNvSpPr/>
          <p:nvPr/>
        </p:nvSpPr>
        <p:spPr>
          <a:xfrm>
            <a:off x="407670" y="3068955"/>
            <a:ext cx="11429365" cy="2661920"/>
          </a:xfrm>
          <a:prstGeom prst="rect">
            <a:avLst/>
          </a:prstGeom>
          <a:noFill/>
        </p:spPr>
        <p:txBody>
          <a:bodyPr vert="horz" wrap="square" lIns="0" tIns="0" rIns="0" bIns="0" numCol="1" anchor="t">
            <a:noAutofit/>
          </a:bodyPr>
          <a:lstStyle/>
          <a:p>
            <a:pPr marL="0" indent="381000" algn="just" defTabSz="914400" eaLnBrk="1" latinLnBrk="1" hangingPunct="1">
              <a:lnSpc>
                <a:spcPct val="125000"/>
              </a:lnSpc>
              <a:spcBef>
                <a:spcPts val="0"/>
              </a:spcBef>
              <a:spcAft>
                <a:spcPts val="100"/>
              </a:spcAft>
              <a:buFontTx/>
              <a:buNone/>
            </a:pPr>
            <a:r>
              <a:rPr lang="en-US" altLang="ko-KR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前沿材料</a:t>
            </a:r>
            <a:r>
              <a:rPr lang="zh-CN" altLang="ko-KR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，</a:t>
            </a:r>
            <a:r>
              <a:rPr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改变生活</a:t>
            </a:r>
            <a:r>
              <a:rPr lang="zh-CN" altLang="ko-KR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！</a:t>
            </a:r>
            <a:endParaRPr lang="en-US" altLang="ko-KR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indent="381000" algn="just" latinLnBrk="1">
              <a:lnSpc>
                <a:spcPct val="125000"/>
              </a:lnSpc>
              <a:spcAft>
                <a:spcPts val="100"/>
              </a:spcAft>
            </a:pPr>
            <a:r>
              <a:rPr lang="en-US" altLang="ko-KR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江苏中为新材料有限公司是</a:t>
            </a:r>
            <a:r>
              <a:rPr lang="zh-CN" altLang="en-US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特种新型</a:t>
            </a:r>
            <a:r>
              <a:rPr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材料产业化的先导者</a:t>
            </a:r>
            <a:r>
              <a:rPr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，</a:t>
            </a:r>
            <a:r>
              <a:rPr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专注于特种</a:t>
            </a:r>
            <a:r>
              <a:rPr lang="zh-CN" altLang="en-US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绿色</a:t>
            </a:r>
            <a:r>
              <a:rPr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环保</a:t>
            </a:r>
            <a:r>
              <a:rPr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、</a:t>
            </a:r>
            <a:r>
              <a:rPr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耐火</a:t>
            </a:r>
            <a:r>
              <a:rPr lang="zh-CN" altLang="en-US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抗高温</a:t>
            </a:r>
            <a:r>
              <a:rPr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、</a:t>
            </a:r>
            <a:r>
              <a:rPr lang="zh-CN" altLang="en-US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耐冲击</a:t>
            </a:r>
            <a:r>
              <a:rPr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高强度</a:t>
            </a:r>
            <a:r>
              <a:rPr lang="zh-CN" altLang="en-US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的</a:t>
            </a:r>
            <a:r>
              <a:rPr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涂料研发</a:t>
            </a:r>
            <a:r>
              <a:rPr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、生产、销售。</a:t>
            </a:r>
            <a:endParaRPr lang="ko-KR" altLang="en-US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0" indent="381000" algn="just" defTabSz="914400" eaLnBrk="1" latinLnBrk="1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公司的主要产品为特种</a:t>
            </a:r>
            <a:r>
              <a:rPr lang="zh-CN" altLang="en-US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超硬不燃水性纳米</a:t>
            </a:r>
            <a:r>
              <a:rPr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涂料</a:t>
            </a:r>
            <a:r>
              <a:rPr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、</a:t>
            </a:r>
            <a:r>
              <a:rPr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特种</a:t>
            </a:r>
            <a:r>
              <a:rPr lang="zh-CN" altLang="en-US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耐高温高强度纳米涂料</a:t>
            </a:r>
            <a:r>
              <a:rPr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、</a:t>
            </a:r>
            <a:r>
              <a:rPr lang="zh-CN" altLang="en-US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高效</a:t>
            </a:r>
            <a:r>
              <a:rPr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环保清洗液以及其他通用涂料等</a:t>
            </a:r>
            <a:r>
              <a:rPr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，历经多年的探索和实践，产品综合性能己经得到空前提升，</a:t>
            </a:r>
            <a:r>
              <a:rPr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成为全球正在兴起的</a:t>
            </a:r>
            <a:r>
              <a:rPr lang="zh-CN" altLang="en-US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绿色</a:t>
            </a:r>
            <a:r>
              <a:rPr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环保产业的标志性企业</a:t>
            </a:r>
            <a:r>
              <a:rPr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。</a:t>
            </a:r>
            <a:endParaRPr lang="ko-KR" altLang="en-US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0" indent="381000" algn="just" defTabSz="914400" eaLnBrk="1" latinLnBrk="1" hangingPunct="1">
              <a:lnSpc>
                <a:spcPct val="125000"/>
              </a:lnSpc>
              <a:spcBef>
                <a:spcPts val="0"/>
              </a:spcBef>
              <a:spcAft>
                <a:spcPts val="100"/>
              </a:spcAft>
              <a:buFontTx/>
              <a:buNone/>
            </a:pPr>
            <a:r>
              <a:rPr lang="en-US" altLang="ko-KR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目前，</a:t>
            </a:r>
            <a:r>
              <a:rPr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我们已经</a:t>
            </a:r>
            <a:r>
              <a:rPr lang="zh-CN" altLang="en-US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具备较高的年产能</a:t>
            </a:r>
            <a:r>
              <a:rPr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,产品广泛适用于建筑</a:t>
            </a:r>
            <a:r>
              <a:rPr lang="zh-CN" altLang="en-US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装饰</a:t>
            </a:r>
            <a:r>
              <a:rPr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、</a:t>
            </a:r>
            <a:r>
              <a:rPr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市政、交通、工业、民用等多个领域，</a:t>
            </a:r>
            <a:r>
              <a:rPr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我们</a:t>
            </a:r>
            <a:r>
              <a:rPr lang="zh-CN" altLang="en-US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响应</a:t>
            </a:r>
            <a:r>
              <a:rPr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各级政府号召</a:t>
            </a:r>
            <a:r>
              <a:rPr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，</a:t>
            </a:r>
            <a:r>
              <a:rPr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为</a:t>
            </a:r>
            <a:r>
              <a:rPr lang="zh-CN" altLang="en-US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人居环境</a:t>
            </a:r>
            <a:r>
              <a:rPr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的</a:t>
            </a:r>
            <a:r>
              <a:rPr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“自然清新、绿色家园”不懈努力。</a:t>
            </a:r>
            <a:endParaRPr lang="ko-KR" altLang="en-US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0" indent="381000" algn="just" defTabSz="914400" eaLnBrk="1" latinLnBrk="1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绿水青山换人间</a:t>
            </a:r>
            <a:r>
              <a:rPr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，</a:t>
            </a:r>
            <a:r>
              <a:rPr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万年太久争朝夕</a:t>
            </a:r>
            <a:r>
              <a:rPr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！“低碳环保、节能减排",我们在极速前进的路上。</a:t>
            </a:r>
            <a:endParaRPr lang="ko-KR" altLang="en-US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indent="0" algn="r" defTabSz="91440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sz="1200">
                <a:solidFill>
                  <a:srgbClr val="898989">
                    <a:tint val="75000"/>
                  </a:srgbClr>
                </a:solidFill>
                <a:latin typeface="Arial" panose="020B0604020202020204" pitchFamily="34" charset="0"/>
                <a:ea typeface="宋体" panose="02010600030101010101" pitchFamily="2" charset="-122"/>
              </a:rPr>
              <a:pPr marL="0" indent="0" algn="r" defTabSz="914400" eaLnBrk="1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2</a:t>
            </a:fld>
            <a:endParaRPr lang="ko-KR" altLang="en-US" sz="1200" dirty="0">
              <a:solidFill>
                <a:srgbClr val="898989">
                  <a:tint val="75000"/>
                </a:srgbClr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19380" y="116205"/>
            <a:ext cx="1429385" cy="13474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形状 1"/>
          <p:cNvSpPr/>
          <p:nvPr/>
        </p:nvSpPr>
        <p:spPr>
          <a:xfrm>
            <a:off x="2172970" y="621030"/>
            <a:ext cx="9216390" cy="554355"/>
          </a:xfrm>
          <a:prstGeom prst="rect">
            <a:avLst/>
          </a:prstGeom>
          <a:noFill/>
        </p:spPr>
        <p:txBody>
          <a:bodyPr vert="horz" wrap="none" lIns="0" tIns="0" rIns="0" bIns="0" numCol="1" anchor="t">
            <a:noAutofit/>
          </a:bodyPr>
          <a:lstStyle/>
          <a:p>
            <a:pPr marL="0" indent="0" algn="l" defTabSz="91440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zh-CN" sz="2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江苏中为陶涂盛世®</a:t>
            </a:r>
            <a:r>
              <a:rPr sz="28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ZW1011</a:t>
            </a:r>
            <a:r>
              <a:rPr lang="zh-CN" altLang="en-US" sz="28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水性透明</a:t>
            </a:r>
            <a:r>
              <a:rPr sz="28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纳米涂料</a:t>
            </a:r>
            <a:r>
              <a:rPr sz="2800" dirty="0">
                <a:solidFill>
                  <a:srgbClr val="FFFF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	</a:t>
            </a:r>
            <a:endParaRPr lang="ko-KR" altLang="en-US" sz="2800" dirty="0">
              <a:solidFill>
                <a:srgbClr val="FFFFFF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119380" y="1286230"/>
            <a:ext cx="11941810" cy="54832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lstStyle/>
          <a:p>
            <a:r>
              <a:rPr lang="zh-CN" altLang="en-US" sz="1400" dirty="0" smtClean="0">
                <a:solidFill>
                  <a:schemeClr val="bg1"/>
                </a:solidFill>
                <a:sym typeface="+mn-ea"/>
              </a:rPr>
              <a:t>产品信息：</a:t>
            </a:r>
            <a:endParaRPr lang="zh-CN" altLang="en-US" sz="1400" dirty="0" smtClean="0">
              <a:solidFill>
                <a:schemeClr val="bg1"/>
              </a:solidFill>
            </a:endParaRPr>
          </a:p>
          <a:p>
            <a:r>
              <a:rPr lang="zh-CN" altLang="en-US" sz="1400" dirty="0" smtClean="0">
                <a:solidFill>
                  <a:schemeClr val="bg1"/>
                </a:solidFill>
                <a:sym typeface="+mn-ea"/>
              </a:rPr>
              <a:t>     江苏中为陶涂盛世®ZW</a:t>
            </a:r>
            <a:r>
              <a:rPr lang="en-US" altLang="zh-CN" sz="1400" dirty="0" smtClean="0">
                <a:solidFill>
                  <a:schemeClr val="bg1"/>
                </a:solidFill>
                <a:sym typeface="+mn-ea"/>
              </a:rPr>
              <a:t>1011</a:t>
            </a:r>
            <a:r>
              <a:rPr lang="zh-CN" altLang="en-US" sz="1400" dirty="0" smtClean="0">
                <a:solidFill>
                  <a:schemeClr val="bg1"/>
                </a:solidFill>
                <a:sym typeface="+mn-ea"/>
              </a:rPr>
              <a:t>水性通明纳米涂料为水性</a:t>
            </a:r>
            <a:r>
              <a:rPr lang="en-US" altLang="zh-CN" sz="1400" dirty="0" smtClean="0">
                <a:solidFill>
                  <a:schemeClr val="bg1"/>
                </a:solidFill>
                <a:sym typeface="+mn-ea"/>
              </a:rPr>
              <a:t>A.B</a:t>
            </a:r>
            <a:r>
              <a:rPr lang="zh-CN" altLang="en-US" sz="1400" dirty="0" smtClean="0">
                <a:solidFill>
                  <a:schemeClr val="bg1"/>
                </a:solidFill>
                <a:sym typeface="+mn-ea"/>
              </a:rPr>
              <a:t>双组分透明液体，其原料选用全进口无机树脂</a:t>
            </a:r>
            <a:r>
              <a:rPr lang="zh-CN" altLang="en-US" sz="1400" dirty="0" smtClean="0">
                <a:solidFill>
                  <a:schemeClr val="bg1"/>
                </a:solidFill>
                <a:sym typeface="+mn-ea"/>
              </a:rPr>
              <a:t>、乳液</a:t>
            </a:r>
            <a:r>
              <a:rPr lang="zh-CN" altLang="en-US" sz="1400" dirty="0" smtClean="0">
                <a:solidFill>
                  <a:schemeClr val="bg1"/>
                </a:solidFill>
                <a:sym typeface="+mn-ea"/>
              </a:rPr>
              <a:t>及特种纳米材料，经系列特殊工艺制备而成，使用时，先将</a:t>
            </a:r>
            <a:r>
              <a:rPr lang="en-US" altLang="zh-CN" sz="1400" dirty="0" smtClean="0">
                <a:solidFill>
                  <a:schemeClr val="bg1"/>
                </a:solidFill>
                <a:sym typeface="+mn-ea"/>
              </a:rPr>
              <a:t>A</a:t>
            </a:r>
            <a:r>
              <a:rPr lang="zh-CN" altLang="en-US" sz="1400" dirty="0" smtClean="0">
                <a:solidFill>
                  <a:schemeClr val="bg1"/>
                </a:solidFill>
                <a:sym typeface="+mn-ea"/>
              </a:rPr>
              <a:t>、</a:t>
            </a:r>
            <a:r>
              <a:rPr lang="en-US" altLang="zh-CN" sz="1400" dirty="0" smtClean="0">
                <a:solidFill>
                  <a:schemeClr val="bg1"/>
                </a:solidFill>
                <a:sym typeface="+mn-ea"/>
              </a:rPr>
              <a:t>B</a:t>
            </a:r>
            <a:r>
              <a:rPr lang="zh-CN" altLang="en-US" sz="1400" dirty="0" smtClean="0">
                <a:solidFill>
                  <a:schemeClr val="bg1"/>
                </a:solidFill>
                <a:sym typeface="+mn-ea"/>
              </a:rPr>
              <a:t>组分分别搅匀，再按照质量比</a:t>
            </a:r>
            <a:r>
              <a:rPr lang="en-US" altLang="zh-CN" sz="1400" dirty="0" smtClean="0">
                <a:solidFill>
                  <a:schemeClr val="bg1"/>
                </a:solidFill>
                <a:sym typeface="+mn-ea"/>
              </a:rPr>
              <a:t>A</a:t>
            </a:r>
            <a:r>
              <a:rPr lang="zh-CN" altLang="en-US" sz="1400" dirty="0" smtClean="0">
                <a:solidFill>
                  <a:schemeClr val="bg1"/>
                </a:solidFill>
                <a:sym typeface="+mn-ea"/>
              </a:rPr>
              <a:t>：</a:t>
            </a:r>
            <a:r>
              <a:rPr lang="en-US" altLang="zh-CN" sz="1400" dirty="0" smtClean="0">
                <a:solidFill>
                  <a:schemeClr val="bg1"/>
                </a:solidFill>
                <a:sym typeface="+mn-ea"/>
              </a:rPr>
              <a:t>B</a:t>
            </a:r>
            <a:r>
              <a:rPr lang="zh-CN" altLang="en-US" sz="1400" dirty="0" smtClean="0">
                <a:solidFill>
                  <a:schemeClr val="bg1"/>
                </a:solidFill>
                <a:sym typeface="+mn-ea"/>
              </a:rPr>
              <a:t>＝</a:t>
            </a:r>
            <a:r>
              <a:rPr lang="en-US" altLang="zh-CN" sz="1400" dirty="0" smtClean="0">
                <a:solidFill>
                  <a:schemeClr val="bg1"/>
                </a:solidFill>
                <a:sym typeface="+mn-ea"/>
              </a:rPr>
              <a:t>1:1</a:t>
            </a:r>
            <a:r>
              <a:rPr lang="zh-CN" altLang="en-US" sz="1400" dirty="0" smtClean="0">
                <a:solidFill>
                  <a:schemeClr val="bg1"/>
                </a:solidFill>
                <a:sym typeface="+mn-ea"/>
              </a:rPr>
              <a:t>混合</a:t>
            </a:r>
            <a:r>
              <a:rPr lang="zh-CN" altLang="en-US" sz="1400" dirty="0" smtClean="0">
                <a:solidFill>
                  <a:schemeClr val="bg1"/>
                </a:solidFill>
                <a:sym typeface="+mn-ea"/>
              </a:rPr>
              <a:t>并彻底搅拌均匀即可使用，通过简单基材表面预处理，经喷涂或刷涂即可成膜，常温固化，亦可</a:t>
            </a:r>
            <a:r>
              <a:rPr lang="en-US" altLang="zh-CN" sz="1400" dirty="0" smtClean="0">
                <a:solidFill>
                  <a:schemeClr val="bg1"/>
                </a:solidFill>
                <a:sym typeface="+mn-ea"/>
              </a:rPr>
              <a:t>100</a:t>
            </a:r>
            <a:r>
              <a:rPr lang="zh-CN" altLang="en-US" sz="1400" dirty="0" smtClean="0">
                <a:solidFill>
                  <a:schemeClr val="bg1"/>
                </a:solidFill>
                <a:sym typeface="+mn-ea"/>
              </a:rPr>
              <a:t>℃，经</a:t>
            </a:r>
            <a:r>
              <a:rPr lang="en-US" altLang="zh-CN" sz="1400" dirty="0" smtClean="0">
                <a:solidFill>
                  <a:schemeClr val="bg1"/>
                </a:solidFill>
                <a:sym typeface="+mn-ea"/>
              </a:rPr>
              <a:t>35</a:t>
            </a:r>
            <a:r>
              <a:rPr lang="zh-CN" altLang="en-US" sz="1400" dirty="0" smtClean="0">
                <a:solidFill>
                  <a:schemeClr val="bg1"/>
                </a:solidFill>
                <a:sym typeface="+mn-ea"/>
              </a:rPr>
              <a:t>分钟高温固化。</a:t>
            </a:r>
            <a:endParaRPr lang="zh-CN" altLang="en-US" sz="1400" dirty="0" smtClean="0">
              <a:solidFill>
                <a:schemeClr val="bg1"/>
              </a:solidFill>
            </a:endParaRPr>
          </a:p>
          <a:p>
            <a:r>
              <a:rPr lang="zh-CN" altLang="en-US" sz="1400" dirty="0" smtClean="0">
                <a:solidFill>
                  <a:schemeClr val="bg1"/>
                </a:solidFill>
                <a:sym typeface="+mn-ea"/>
              </a:rPr>
              <a:t>产品介绍：</a:t>
            </a:r>
            <a:endParaRPr lang="zh-CN" altLang="en-US" sz="1400" dirty="0" smtClean="0">
              <a:solidFill>
                <a:schemeClr val="bg1"/>
              </a:solidFill>
            </a:endParaRPr>
          </a:p>
          <a:p>
            <a:r>
              <a:rPr lang="en-US" altLang="zh-CN" sz="1400" dirty="0" smtClean="0">
                <a:solidFill>
                  <a:schemeClr val="bg1"/>
                </a:solidFill>
                <a:sym typeface="+mn-ea"/>
              </a:rPr>
              <a:t>     </a:t>
            </a:r>
            <a:r>
              <a:rPr lang="zh-CN" altLang="en-US" sz="1400" dirty="0" smtClean="0">
                <a:solidFill>
                  <a:schemeClr val="bg1"/>
                </a:solidFill>
                <a:sym typeface="+mn-ea"/>
              </a:rPr>
              <a:t>产品的主要成分类似于玻璃等无机物，因此具有玻璃的相似属性，抗氧化，不变黄，耐候性极佳，耐中性盐雾性能显著，户外耐候性极佳。</a:t>
            </a:r>
            <a:endParaRPr lang="zh-CN" altLang="en-US" sz="1400" dirty="0" smtClean="0">
              <a:solidFill>
                <a:schemeClr val="bg1"/>
              </a:solidFill>
            </a:endParaRPr>
          </a:p>
          <a:p>
            <a:r>
              <a:rPr lang="zh-CN" altLang="en-US" sz="1400" dirty="0" smtClean="0">
                <a:solidFill>
                  <a:schemeClr val="bg1"/>
                </a:solidFill>
                <a:sym typeface="+mn-ea"/>
              </a:rPr>
              <a:t>固化条件：常温固化，常温固化，亦可</a:t>
            </a:r>
            <a:r>
              <a:rPr lang="en-US" altLang="zh-CN" sz="1400" dirty="0" smtClean="0">
                <a:solidFill>
                  <a:schemeClr val="bg1"/>
                </a:solidFill>
                <a:sym typeface="+mn-ea"/>
              </a:rPr>
              <a:t>100</a:t>
            </a:r>
            <a:r>
              <a:rPr lang="zh-CN" altLang="en-US" sz="1400" dirty="0" smtClean="0">
                <a:solidFill>
                  <a:schemeClr val="bg1"/>
                </a:solidFill>
                <a:sym typeface="+mn-ea"/>
              </a:rPr>
              <a:t>℃，经</a:t>
            </a:r>
            <a:r>
              <a:rPr lang="en-US" altLang="zh-CN" sz="1400" dirty="0" smtClean="0">
                <a:solidFill>
                  <a:schemeClr val="bg1"/>
                </a:solidFill>
                <a:sym typeface="+mn-ea"/>
              </a:rPr>
              <a:t>35</a:t>
            </a:r>
            <a:r>
              <a:rPr lang="zh-CN" altLang="en-US" sz="1400" dirty="0" smtClean="0">
                <a:solidFill>
                  <a:schemeClr val="bg1"/>
                </a:solidFill>
                <a:sym typeface="+mn-ea"/>
              </a:rPr>
              <a:t>分钟高温固化，可适用于金属、水泥等基材。</a:t>
            </a:r>
            <a:endParaRPr lang="en-US" altLang="zh-CN" sz="1400" dirty="0" smtClean="0">
              <a:solidFill>
                <a:schemeClr val="bg1"/>
              </a:solidFill>
              <a:sym typeface="+mn-ea"/>
            </a:endParaRPr>
          </a:p>
          <a:p>
            <a:r>
              <a:rPr lang="zh-CN" altLang="en-US" sz="1400" dirty="0" smtClean="0">
                <a:solidFill>
                  <a:schemeClr val="bg1"/>
                </a:solidFill>
                <a:sym typeface="+mn-ea"/>
              </a:rPr>
              <a:t>使用方法：</a:t>
            </a:r>
            <a:r>
              <a:rPr lang="en-US" altLang="zh-CN" sz="1400" dirty="0" smtClean="0">
                <a:solidFill>
                  <a:schemeClr val="bg1"/>
                </a:solidFill>
                <a:sym typeface="+mn-ea"/>
              </a:rPr>
              <a:t>1.</a:t>
            </a:r>
            <a:r>
              <a:rPr lang="zh-CN" altLang="en-US" sz="1400" dirty="0" smtClean="0">
                <a:solidFill>
                  <a:schemeClr val="bg1"/>
                </a:solidFill>
                <a:sym typeface="+mn-ea"/>
              </a:rPr>
              <a:t>基材表面除油、除锈、喷砂或打磨，使基材保持清洁干净，干燥，达到传统水性油漆的施工条件；</a:t>
            </a:r>
            <a:r>
              <a:rPr lang="en-US" altLang="zh-CN" sz="1400" dirty="0" smtClean="0">
                <a:solidFill>
                  <a:schemeClr val="bg1"/>
                </a:solidFill>
                <a:sym typeface="+mn-ea"/>
              </a:rPr>
              <a:t>2.</a:t>
            </a:r>
            <a:r>
              <a:rPr lang="zh-CN" altLang="en-US" sz="1400" dirty="0" smtClean="0">
                <a:solidFill>
                  <a:schemeClr val="bg1"/>
                </a:solidFill>
                <a:sym typeface="+mn-ea"/>
              </a:rPr>
              <a:t>将</a:t>
            </a:r>
            <a:r>
              <a:rPr lang="en-US" altLang="zh-CN" sz="1400" dirty="0" smtClean="0">
                <a:solidFill>
                  <a:schemeClr val="bg1"/>
                </a:solidFill>
                <a:sym typeface="+mn-ea"/>
              </a:rPr>
              <a:t>A.B</a:t>
            </a:r>
            <a:r>
              <a:rPr lang="zh-CN" altLang="en-US" sz="1400" dirty="0" smtClean="0">
                <a:solidFill>
                  <a:schemeClr val="bg1"/>
                </a:solidFill>
                <a:sym typeface="+mn-ea"/>
              </a:rPr>
              <a:t>组分分别搅拌均匀，并按照</a:t>
            </a:r>
            <a:r>
              <a:rPr lang="en-US" altLang="zh-CN" sz="1400" dirty="0" smtClean="0">
                <a:solidFill>
                  <a:schemeClr val="bg1"/>
                </a:solidFill>
                <a:sym typeface="+mn-ea"/>
              </a:rPr>
              <a:t>A:B</a:t>
            </a:r>
            <a:r>
              <a:rPr lang="zh-CN" altLang="en-US" sz="1400" dirty="0" smtClean="0">
                <a:solidFill>
                  <a:schemeClr val="bg1"/>
                </a:solidFill>
                <a:sym typeface="+mn-ea"/>
              </a:rPr>
              <a:t>＝</a:t>
            </a:r>
            <a:r>
              <a:rPr lang="en-US" altLang="zh-CN" sz="1400" dirty="0" smtClean="0">
                <a:solidFill>
                  <a:schemeClr val="bg1"/>
                </a:solidFill>
                <a:sym typeface="+mn-ea"/>
              </a:rPr>
              <a:t>1:1</a:t>
            </a:r>
            <a:r>
              <a:rPr lang="zh-CN" altLang="en-US" sz="1400" dirty="0" smtClean="0">
                <a:solidFill>
                  <a:schemeClr val="bg1"/>
                </a:solidFill>
                <a:sym typeface="+mn-ea"/>
              </a:rPr>
              <a:t>的</a:t>
            </a:r>
            <a:r>
              <a:rPr lang="zh-CN" altLang="en-US" sz="1400" dirty="0" smtClean="0">
                <a:solidFill>
                  <a:schemeClr val="bg1"/>
                </a:solidFill>
                <a:sym typeface="+mn-ea"/>
              </a:rPr>
              <a:t>质量比混合至彻底均匀，即可使用；</a:t>
            </a:r>
            <a:r>
              <a:rPr lang="en-US" altLang="zh-CN" sz="1400" dirty="0" smtClean="0">
                <a:solidFill>
                  <a:schemeClr val="bg1"/>
                </a:solidFill>
                <a:sym typeface="+mn-ea"/>
              </a:rPr>
              <a:t>3.</a:t>
            </a:r>
            <a:r>
              <a:rPr lang="zh-CN" altLang="en-US" sz="1400" dirty="0" smtClean="0">
                <a:solidFill>
                  <a:schemeClr val="bg1"/>
                </a:solidFill>
                <a:sym typeface="+mn-ea"/>
              </a:rPr>
              <a:t>用户可选择喷涂或滚涂刷涂的方式进行施工。</a:t>
            </a:r>
            <a:endParaRPr lang="zh-CN" altLang="en-US" sz="1400" dirty="0" smtClean="0">
              <a:solidFill>
                <a:schemeClr val="bg1"/>
              </a:solidFill>
            </a:endParaRPr>
          </a:p>
          <a:p>
            <a:r>
              <a:rPr lang="zh-CN" altLang="en-US" sz="1400" dirty="0" smtClean="0">
                <a:solidFill>
                  <a:schemeClr val="bg1"/>
                </a:solidFill>
                <a:sym typeface="+mn-ea"/>
              </a:rPr>
              <a:t>推荐膜厚：5</a:t>
            </a:r>
            <a:r>
              <a:rPr lang="zh-CN" altLang="en-US" sz="1400" dirty="0" smtClean="0">
                <a:solidFill>
                  <a:schemeClr val="bg1"/>
                </a:solidFill>
                <a:sym typeface="+mn-ea"/>
              </a:rPr>
              <a:t>-</a:t>
            </a:r>
            <a:r>
              <a:rPr lang="en-US" altLang="zh-CN" sz="1400" dirty="0" smtClean="0">
                <a:solidFill>
                  <a:schemeClr val="bg1"/>
                </a:solidFill>
                <a:sym typeface="+mn-ea"/>
              </a:rPr>
              <a:t>30</a:t>
            </a:r>
            <a:r>
              <a:rPr lang="zh-CN" altLang="en-US" sz="1400" dirty="0" smtClean="0">
                <a:solidFill>
                  <a:schemeClr val="bg1"/>
                </a:solidFill>
                <a:sym typeface="+mn-ea"/>
              </a:rPr>
              <a:t>（</a:t>
            </a:r>
            <a:r>
              <a:rPr lang="zh-CN" altLang="en-US" sz="1400" dirty="0" smtClean="0">
                <a:solidFill>
                  <a:schemeClr val="bg1"/>
                </a:solidFill>
                <a:sym typeface="+mn-ea"/>
              </a:rPr>
              <a:t>um）；</a:t>
            </a:r>
            <a:endParaRPr lang="zh-CN" altLang="en-US" sz="1400" dirty="0" smtClean="0">
              <a:solidFill>
                <a:schemeClr val="bg1"/>
              </a:solidFill>
            </a:endParaRPr>
          </a:p>
          <a:p>
            <a:r>
              <a:rPr lang="zh-CN" altLang="en-US" sz="1400" dirty="0" smtClean="0">
                <a:solidFill>
                  <a:schemeClr val="bg1"/>
                </a:solidFill>
                <a:sym typeface="+mn-ea"/>
              </a:rPr>
              <a:t>技术参数：外观乳白至透明；</a:t>
            </a:r>
            <a:endParaRPr lang="zh-CN" altLang="en-US" sz="1400" dirty="0" smtClean="0">
              <a:solidFill>
                <a:schemeClr val="bg1"/>
              </a:solidFill>
            </a:endParaRPr>
          </a:p>
          <a:p>
            <a:r>
              <a:rPr lang="zh-CN" altLang="en-US" sz="1400" dirty="0" smtClean="0">
                <a:solidFill>
                  <a:schemeClr val="bg1"/>
                </a:solidFill>
                <a:sym typeface="+mn-ea"/>
              </a:rPr>
              <a:t>绝缘性能：OK；</a:t>
            </a:r>
            <a:endParaRPr lang="zh-CN" altLang="en-US" sz="1400" dirty="0" smtClean="0">
              <a:solidFill>
                <a:schemeClr val="bg1"/>
              </a:solidFill>
            </a:endParaRPr>
          </a:p>
          <a:p>
            <a:r>
              <a:rPr lang="zh-CN" altLang="en-US" sz="1400" dirty="0" smtClean="0">
                <a:solidFill>
                  <a:schemeClr val="bg1"/>
                </a:solidFill>
                <a:sym typeface="+mn-ea"/>
              </a:rPr>
              <a:t>PH值：</a:t>
            </a:r>
            <a:r>
              <a:rPr lang="en-US" altLang="zh-CN" sz="1400" dirty="0" smtClean="0">
                <a:solidFill>
                  <a:schemeClr val="bg1"/>
                </a:solidFill>
                <a:sym typeface="+mn-ea"/>
              </a:rPr>
              <a:t>8</a:t>
            </a:r>
            <a:r>
              <a:rPr lang="zh-CN" altLang="en-US" sz="1400" dirty="0" smtClean="0">
                <a:solidFill>
                  <a:schemeClr val="bg1"/>
                </a:solidFill>
                <a:sym typeface="+mn-ea"/>
              </a:rPr>
              <a:t>-</a:t>
            </a:r>
            <a:r>
              <a:rPr lang="en-US" altLang="zh-CN" sz="1400" dirty="0" smtClean="0">
                <a:solidFill>
                  <a:schemeClr val="bg1"/>
                </a:solidFill>
                <a:sym typeface="+mn-ea"/>
              </a:rPr>
              <a:t>10</a:t>
            </a:r>
            <a:r>
              <a:rPr lang="zh-CN" altLang="en-US" sz="1400" dirty="0" smtClean="0">
                <a:solidFill>
                  <a:schemeClr val="bg1"/>
                </a:solidFill>
                <a:sym typeface="+mn-ea"/>
              </a:rPr>
              <a:t>；</a:t>
            </a:r>
            <a:endParaRPr lang="zh-CN" altLang="en-US" sz="1400" dirty="0" smtClean="0">
              <a:solidFill>
                <a:schemeClr val="bg1"/>
              </a:solidFill>
            </a:endParaRPr>
          </a:p>
          <a:p>
            <a:r>
              <a:rPr lang="zh-CN" altLang="en-US" sz="1400" dirty="0" smtClean="0">
                <a:solidFill>
                  <a:schemeClr val="bg1"/>
                </a:solidFill>
                <a:sym typeface="+mn-ea"/>
              </a:rPr>
              <a:t>成膜硬度：≥ </a:t>
            </a:r>
            <a:r>
              <a:rPr lang="en-US" altLang="zh-CN" sz="1400" dirty="0" smtClean="0">
                <a:solidFill>
                  <a:schemeClr val="bg1"/>
                </a:solidFill>
                <a:sym typeface="+mn-ea"/>
              </a:rPr>
              <a:t>4</a:t>
            </a:r>
            <a:r>
              <a:rPr lang="zh-CN" altLang="en-US" sz="1400" dirty="0" smtClean="0">
                <a:solidFill>
                  <a:schemeClr val="bg1"/>
                </a:solidFill>
                <a:sym typeface="+mn-ea"/>
              </a:rPr>
              <a:t>H</a:t>
            </a:r>
            <a:r>
              <a:rPr lang="zh-CN" altLang="en-US" sz="1400" dirty="0" smtClean="0">
                <a:solidFill>
                  <a:schemeClr val="bg1"/>
                </a:solidFill>
                <a:sym typeface="+mn-ea"/>
              </a:rPr>
              <a:t>；</a:t>
            </a:r>
            <a:endParaRPr lang="zh-CN" altLang="en-US" sz="1400" dirty="0" smtClean="0">
              <a:solidFill>
                <a:schemeClr val="bg1"/>
              </a:solidFill>
            </a:endParaRPr>
          </a:p>
          <a:p>
            <a:r>
              <a:rPr lang="zh-CN" altLang="en-US" sz="1400" dirty="0" smtClean="0">
                <a:solidFill>
                  <a:schemeClr val="bg1"/>
                </a:solidFill>
                <a:sym typeface="+mn-ea"/>
              </a:rPr>
              <a:t>光泽:；亮光或哑光；</a:t>
            </a:r>
            <a:endParaRPr lang="zh-CN" altLang="en-US" sz="1400" dirty="0" smtClean="0">
              <a:solidFill>
                <a:schemeClr val="bg1"/>
              </a:solidFill>
            </a:endParaRPr>
          </a:p>
          <a:p>
            <a:r>
              <a:rPr lang="zh-CN" altLang="en-US" sz="1400" dirty="0" smtClean="0">
                <a:solidFill>
                  <a:schemeClr val="bg1"/>
                </a:solidFill>
                <a:sym typeface="+mn-ea"/>
              </a:rPr>
              <a:t>光折射指数：1.48；</a:t>
            </a:r>
            <a:endParaRPr lang="zh-CN" altLang="en-US" sz="1400" dirty="0" smtClean="0">
              <a:solidFill>
                <a:schemeClr val="bg1"/>
              </a:solidFill>
            </a:endParaRPr>
          </a:p>
          <a:p>
            <a:r>
              <a:rPr lang="zh-CN" altLang="en-US" sz="1400" dirty="0" smtClean="0">
                <a:solidFill>
                  <a:schemeClr val="bg1"/>
                </a:solidFill>
                <a:sym typeface="+mn-ea"/>
              </a:rPr>
              <a:t>中性盐雾≥</a:t>
            </a:r>
            <a:r>
              <a:rPr lang="en-US" altLang="zh-CN" sz="1400" dirty="0" smtClean="0">
                <a:solidFill>
                  <a:schemeClr val="bg1"/>
                </a:solidFill>
                <a:sym typeface="+mn-ea"/>
              </a:rPr>
              <a:t>168</a:t>
            </a:r>
            <a:r>
              <a:rPr lang="zh-CN" altLang="en-US" sz="1400" dirty="0" smtClean="0">
                <a:solidFill>
                  <a:schemeClr val="bg1"/>
                </a:solidFill>
                <a:sym typeface="+mn-ea"/>
              </a:rPr>
              <a:t>h；</a:t>
            </a:r>
            <a:endParaRPr lang="zh-CN" altLang="en-US" sz="1400" dirty="0" smtClean="0">
              <a:solidFill>
                <a:schemeClr val="bg1"/>
              </a:solidFill>
            </a:endParaRPr>
          </a:p>
          <a:p>
            <a:r>
              <a:rPr lang="zh-CN" altLang="en-US" sz="1400" dirty="0" smtClean="0">
                <a:solidFill>
                  <a:schemeClr val="bg1"/>
                </a:solidFill>
                <a:sym typeface="+mn-ea"/>
              </a:rPr>
              <a:t>储存</a:t>
            </a:r>
            <a:r>
              <a:rPr lang="zh-CN" altLang="en-US" sz="1400" dirty="0" smtClean="0">
                <a:solidFill>
                  <a:schemeClr val="bg1"/>
                </a:solidFill>
                <a:sym typeface="+mn-ea"/>
              </a:rPr>
              <a:t>稳定性：半年至1年。</a:t>
            </a:r>
            <a:endParaRPr lang="zh-CN" altLang="en-US" sz="1400" dirty="0" smtClean="0">
              <a:solidFill>
                <a:schemeClr val="bg1"/>
              </a:solidFill>
            </a:endParaRPr>
          </a:p>
          <a:p>
            <a:r>
              <a:rPr lang="zh-CN" altLang="en-US" sz="1400" dirty="0" smtClean="0">
                <a:solidFill>
                  <a:schemeClr val="bg1"/>
                </a:solidFill>
                <a:sym typeface="+mn-ea"/>
              </a:rPr>
              <a:t>应用推荐：</a:t>
            </a:r>
            <a:endParaRPr lang="zh-CN" altLang="en-US" sz="1400" dirty="0" smtClean="0">
              <a:solidFill>
                <a:schemeClr val="bg1"/>
              </a:solidFill>
            </a:endParaRPr>
          </a:p>
          <a:p>
            <a:r>
              <a:rPr lang="zh-CN" altLang="en-US" sz="1400" dirty="0" smtClean="0">
                <a:solidFill>
                  <a:schemeClr val="bg1"/>
                </a:solidFill>
                <a:sym typeface="+mn-ea"/>
              </a:rPr>
              <a:t>极大的提高各类金属产品</a:t>
            </a:r>
            <a:r>
              <a:rPr lang="zh-CN" altLang="en-US" sz="1400" dirty="0" smtClean="0">
                <a:solidFill>
                  <a:schemeClr val="bg1"/>
                </a:solidFill>
                <a:sym typeface="+mn-ea"/>
              </a:rPr>
              <a:t>的抗</a:t>
            </a:r>
            <a:r>
              <a:rPr lang="zh-CN" altLang="en-US" sz="1400" dirty="0" smtClean="0">
                <a:solidFill>
                  <a:schemeClr val="bg1"/>
                </a:solidFill>
                <a:sym typeface="+mn-ea"/>
              </a:rPr>
              <a:t>氧化、防锈、防腐、耐磨等性能；</a:t>
            </a:r>
            <a:endParaRPr lang="zh-CN" altLang="en-US" sz="1400" dirty="0" smtClean="0">
              <a:solidFill>
                <a:schemeClr val="bg1"/>
              </a:solidFill>
            </a:endParaRPr>
          </a:p>
          <a:p>
            <a:r>
              <a:rPr lang="zh-CN" altLang="en-US" sz="1400" dirty="0" smtClean="0">
                <a:solidFill>
                  <a:schemeClr val="bg1"/>
                </a:solidFill>
                <a:sym typeface="+mn-ea"/>
              </a:rPr>
              <a:t>工艺：刷涂、喷涂；</a:t>
            </a:r>
            <a:endParaRPr lang="zh-CN" altLang="en-US" sz="1400" dirty="0" smtClean="0">
              <a:solidFill>
                <a:schemeClr val="bg1"/>
              </a:solidFill>
            </a:endParaRPr>
          </a:p>
          <a:p>
            <a:r>
              <a:rPr lang="zh-CN" altLang="en-US" sz="1400" dirty="0" smtClean="0">
                <a:solidFill>
                  <a:schemeClr val="bg1"/>
                </a:solidFill>
                <a:sym typeface="+mn-ea"/>
              </a:rPr>
              <a:t>推荐干膜厚度：5-30um。</a:t>
            </a:r>
            <a:endParaRPr lang="zh-CN" altLang="en-US" sz="1400" dirty="0">
              <a:solidFill>
                <a:schemeClr val="bg1"/>
              </a:solidFill>
              <a:latin typeface="Tahoma" panose="020B0604030504040204" charset="0"/>
              <a:ea typeface="宋体" panose="02010600030101010101" pitchFamily="2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indent="0" algn="r" defTabSz="91440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sz="1200">
                <a:solidFill>
                  <a:srgbClr val="898989">
                    <a:tint val="75000"/>
                  </a:srgbClr>
                </a:solidFill>
                <a:latin typeface="Arial" panose="020B0604020202020204" pitchFamily="34" charset="0"/>
                <a:ea typeface="宋体" panose="02010600030101010101" pitchFamily="2" charset="-122"/>
              </a:rPr>
              <a:pPr marL="0" indent="0" algn="r" defTabSz="914400" eaLnBrk="1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3</a:t>
            </a:fld>
            <a:endParaRPr lang="ko-KR" altLang="en-US" sz="1200">
              <a:solidFill>
                <a:srgbClr val="898989">
                  <a:tint val="75000"/>
                </a:srgbClr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376680" cy="12979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indent="0" algn="r" defTabSz="91440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zh-CN" sz="1200" smtClean="0">
                <a:solidFill>
                  <a:srgbClr val="898989">
                    <a:tint val="75000"/>
                  </a:srgbClr>
                </a:solidFill>
                <a:latin typeface="Arial" panose="020B0604020202020204" pitchFamily="34" charset="0"/>
                <a:ea typeface="宋体" panose="02010600030101010101" pitchFamily="2" charset="-122"/>
              </a:rPr>
              <a:pPr marL="0" indent="0" algn="r" defTabSz="914400" eaLnBrk="1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4</a:t>
            </a:fld>
            <a:endParaRPr lang="zh-CN" altLang="en-US" sz="1200">
              <a:solidFill>
                <a:srgbClr val="898989">
                  <a:tint val="75000"/>
                </a:srgbClr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855640" y="692696"/>
            <a:ext cx="8448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>
                <a:solidFill>
                  <a:prstClr val="white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江苏中为陶涂盛世</a:t>
            </a:r>
            <a:r>
              <a:rPr lang="en-US" altLang="zh-CN" sz="2800" dirty="0">
                <a:solidFill>
                  <a:prstClr val="white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®</a:t>
            </a:r>
            <a:r>
              <a:rPr lang="en-US" altLang="ko-KR" sz="2800" dirty="0" smtClean="0">
                <a:solidFill>
                  <a:prstClr val="white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ZW1011T</a:t>
            </a:r>
            <a:r>
              <a:rPr lang="zh-CN" altLang="en-US" sz="2800" dirty="0" smtClean="0">
                <a:solidFill>
                  <a:prstClr val="white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水性</a:t>
            </a:r>
            <a:r>
              <a:rPr lang="zh-CN" altLang="en-US" sz="2800" dirty="0">
                <a:solidFill>
                  <a:prstClr val="white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透明</a:t>
            </a:r>
            <a:r>
              <a:rPr lang="ko-KR" altLang="en-US" sz="2800" dirty="0">
                <a:solidFill>
                  <a:prstClr val="white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纳米涂料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479376" y="1340768"/>
            <a:ext cx="11247675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sym typeface="+mn-ea"/>
              </a:rPr>
              <a:t>产品信息：</a:t>
            </a:r>
            <a:endParaRPr lang="zh-CN" altLang="en-US" dirty="0">
              <a:solidFill>
                <a:schemeClr val="bg1"/>
              </a:solidFill>
            </a:endParaRPr>
          </a:p>
          <a:p>
            <a:r>
              <a:rPr lang="zh-CN" altLang="en-US" dirty="0">
                <a:solidFill>
                  <a:schemeClr val="bg1"/>
                </a:solidFill>
                <a:sym typeface="+mn-ea"/>
              </a:rPr>
              <a:t>     江苏中为陶涂盛世®ZW</a:t>
            </a:r>
            <a:r>
              <a:rPr lang="en-US" altLang="zh-CN" dirty="0" smtClean="0">
                <a:solidFill>
                  <a:schemeClr val="bg1"/>
                </a:solidFill>
                <a:sym typeface="+mn-ea"/>
              </a:rPr>
              <a:t>1011T</a:t>
            </a:r>
            <a:r>
              <a:rPr lang="zh-CN" altLang="en-US" dirty="0" smtClean="0">
                <a:solidFill>
                  <a:schemeClr val="bg1"/>
                </a:solidFill>
                <a:sym typeface="+mn-ea"/>
              </a:rPr>
              <a:t>水性</a:t>
            </a:r>
            <a:r>
              <a:rPr lang="zh-CN" altLang="en-US" dirty="0">
                <a:solidFill>
                  <a:schemeClr val="bg1"/>
                </a:solidFill>
                <a:sym typeface="+mn-ea"/>
              </a:rPr>
              <a:t>通明纳米涂料为水性</a:t>
            </a:r>
            <a:r>
              <a:rPr lang="en-US" altLang="zh-CN" dirty="0">
                <a:solidFill>
                  <a:schemeClr val="bg1"/>
                </a:solidFill>
                <a:sym typeface="+mn-ea"/>
              </a:rPr>
              <a:t>A.B</a:t>
            </a:r>
            <a:r>
              <a:rPr lang="zh-CN" altLang="en-US" dirty="0">
                <a:solidFill>
                  <a:schemeClr val="bg1"/>
                </a:solidFill>
                <a:sym typeface="+mn-ea"/>
              </a:rPr>
              <a:t>双组分透明液体，其原料选用全进口无机树脂</a:t>
            </a:r>
            <a:r>
              <a:rPr lang="zh-CN" altLang="en-US" dirty="0" smtClean="0">
                <a:solidFill>
                  <a:schemeClr val="bg1"/>
                </a:solidFill>
                <a:sym typeface="+mn-ea"/>
              </a:rPr>
              <a:t>、使用</a:t>
            </a:r>
            <a:r>
              <a:rPr lang="zh-CN" altLang="en-US" dirty="0">
                <a:solidFill>
                  <a:schemeClr val="bg1"/>
                </a:solidFill>
                <a:sym typeface="+mn-ea"/>
              </a:rPr>
              <a:t>时，先将</a:t>
            </a:r>
            <a:r>
              <a:rPr lang="en-US" altLang="zh-CN" dirty="0">
                <a:solidFill>
                  <a:schemeClr val="bg1"/>
                </a:solidFill>
                <a:sym typeface="+mn-ea"/>
              </a:rPr>
              <a:t>A</a:t>
            </a:r>
            <a:r>
              <a:rPr lang="zh-CN" altLang="en-US" dirty="0">
                <a:solidFill>
                  <a:schemeClr val="bg1"/>
                </a:solidFill>
                <a:sym typeface="+mn-ea"/>
              </a:rPr>
              <a:t>、</a:t>
            </a:r>
            <a:r>
              <a:rPr lang="en-US" altLang="zh-CN" dirty="0">
                <a:solidFill>
                  <a:schemeClr val="bg1"/>
                </a:solidFill>
                <a:sym typeface="+mn-ea"/>
              </a:rPr>
              <a:t>B</a:t>
            </a:r>
            <a:r>
              <a:rPr lang="zh-CN" altLang="en-US" dirty="0">
                <a:solidFill>
                  <a:schemeClr val="bg1"/>
                </a:solidFill>
                <a:sym typeface="+mn-ea"/>
              </a:rPr>
              <a:t>组分分别搅匀，再按照质量比</a:t>
            </a:r>
            <a:r>
              <a:rPr lang="en-US" altLang="zh-CN" dirty="0">
                <a:solidFill>
                  <a:schemeClr val="bg1"/>
                </a:solidFill>
                <a:sym typeface="+mn-ea"/>
              </a:rPr>
              <a:t>A</a:t>
            </a:r>
            <a:r>
              <a:rPr lang="zh-CN" altLang="en-US" dirty="0">
                <a:solidFill>
                  <a:schemeClr val="bg1"/>
                </a:solidFill>
                <a:sym typeface="+mn-ea"/>
              </a:rPr>
              <a:t>：</a:t>
            </a:r>
            <a:r>
              <a:rPr lang="en-US" altLang="zh-CN" dirty="0">
                <a:solidFill>
                  <a:schemeClr val="bg1"/>
                </a:solidFill>
                <a:sym typeface="+mn-ea"/>
              </a:rPr>
              <a:t>B</a:t>
            </a:r>
            <a:r>
              <a:rPr lang="zh-CN" altLang="en-US" dirty="0" smtClean="0">
                <a:solidFill>
                  <a:schemeClr val="bg1"/>
                </a:solidFill>
                <a:sym typeface="+mn-ea"/>
              </a:rPr>
              <a:t>＝</a:t>
            </a:r>
            <a:r>
              <a:rPr lang="en-US" altLang="zh-CN" dirty="0" smtClean="0">
                <a:solidFill>
                  <a:schemeClr val="bg1"/>
                </a:solidFill>
                <a:sym typeface="+mn-ea"/>
              </a:rPr>
              <a:t>1:1</a:t>
            </a:r>
            <a:r>
              <a:rPr lang="zh-CN" altLang="en-US" dirty="0" smtClean="0">
                <a:solidFill>
                  <a:schemeClr val="bg1"/>
                </a:solidFill>
                <a:sym typeface="+mn-ea"/>
              </a:rPr>
              <a:t>混合</a:t>
            </a:r>
            <a:r>
              <a:rPr lang="zh-CN" altLang="en-US" dirty="0">
                <a:solidFill>
                  <a:schemeClr val="bg1"/>
                </a:solidFill>
                <a:sym typeface="+mn-ea"/>
              </a:rPr>
              <a:t>并彻底搅拌均匀即可使用，通过简单基材表面预处理，</a:t>
            </a:r>
            <a:r>
              <a:rPr lang="zh-CN" altLang="en-US" dirty="0" smtClean="0">
                <a:solidFill>
                  <a:schemeClr val="bg1"/>
                </a:solidFill>
                <a:sym typeface="+mn-ea"/>
              </a:rPr>
              <a:t>经刷涂</a:t>
            </a:r>
            <a:r>
              <a:rPr lang="zh-CN" altLang="en-US" dirty="0">
                <a:solidFill>
                  <a:schemeClr val="bg1"/>
                </a:solidFill>
                <a:sym typeface="+mn-ea"/>
              </a:rPr>
              <a:t>或</a:t>
            </a:r>
            <a:r>
              <a:rPr lang="zh-CN" altLang="en-US" dirty="0" smtClean="0">
                <a:solidFill>
                  <a:schemeClr val="bg1"/>
                </a:solidFill>
                <a:sym typeface="+mn-ea"/>
              </a:rPr>
              <a:t>喷涂即</a:t>
            </a:r>
            <a:r>
              <a:rPr lang="zh-CN" altLang="en-US" dirty="0">
                <a:solidFill>
                  <a:schemeClr val="bg1"/>
                </a:solidFill>
                <a:sym typeface="+mn-ea"/>
              </a:rPr>
              <a:t>可成膜，常温固化，</a:t>
            </a:r>
            <a:r>
              <a:rPr lang="zh-CN" altLang="en-US" dirty="0" smtClean="0">
                <a:solidFill>
                  <a:schemeClr val="bg1"/>
                </a:solidFill>
                <a:sym typeface="+mn-ea"/>
              </a:rPr>
              <a:t>亦可从常温升温至</a:t>
            </a:r>
            <a:r>
              <a:rPr lang="en-US" altLang="zh-CN" dirty="0" smtClean="0">
                <a:solidFill>
                  <a:schemeClr val="bg1"/>
                </a:solidFill>
                <a:sym typeface="+mn-ea"/>
              </a:rPr>
              <a:t>200</a:t>
            </a:r>
            <a:r>
              <a:rPr lang="zh-CN" altLang="en-US" dirty="0">
                <a:solidFill>
                  <a:schemeClr val="bg1"/>
                </a:solidFill>
                <a:sym typeface="+mn-ea"/>
              </a:rPr>
              <a:t>℃</a:t>
            </a:r>
            <a:r>
              <a:rPr lang="zh-CN" altLang="en-US" dirty="0" smtClean="0">
                <a:solidFill>
                  <a:schemeClr val="bg1"/>
                </a:solidFill>
                <a:sym typeface="+mn-ea"/>
              </a:rPr>
              <a:t>，</a:t>
            </a:r>
            <a:r>
              <a:rPr lang="en-US" altLang="zh-CN" dirty="0" smtClean="0">
                <a:solidFill>
                  <a:schemeClr val="bg1"/>
                </a:solidFill>
                <a:sym typeface="+mn-ea"/>
              </a:rPr>
              <a:t>30</a:t>
            </a:r>
            <a:r>
              <a:rPr lang="zh-CN" altLang="en-US" dirty="0" smtClean="0">
                <a:solidFill>
                  <a:schemeClr val="bg1"/>
                </a:solidFill>
                <a:sym typeface="+mn-ea"/>
              </a:rPr>
              <a:t>分钟</a:t>
            </a:r>
            <a:r>
              <a:rPr lang="zh-CN" altLang="en-US" dirty="0">
                <a:solidFill>
                  <a:schemeClr val="bg1"/>
                </a:solidFill>
                <a:sym typeface="+mn-ea"/>
              </a:rPr>
              <a:t>高温固化。</a:t>
            </a:r>
            <a:endParaRPr lang="zh-CN" altLang="en-US" dirty="0">
              <a:solidFill>
                <a:schemeClr val="bg1"/>
              </a:solidFill>
            </a:endParaRPr>
          </a:p>
          <a:p>
            <a:r>
              <a:rPr lang="zh-CN" altLang="en-US" dirty="0">
                <a:solidFill>
                  <a:schemeClr val="bg1"/>
                </a:solidFill>
                <a:sym typeface="+mn-ea"/>
              </a:rPr>
              <a:t>产品介绍：</a:t>
            </a:r>
            <a:endParaRPr lang="zh-CN" altLang="en-US" dirty="0">
              <a:solidFill>
                <a:schemeClr val="bg1"/>
              </a:solidFill>
            </a:endParaRPr>
          </a:p>
          <a:p>
            <a:r>
              <a:rPr lang="en-US" altLang="zh-CN" dirty="0">
                <a:solidFill>
                  <a:schemeClr val="bg1"/>
                </a:solidFill>
                <a:sym typeface="+mn-ea"/>
              </a:rPr>
              <a:t>     </a:t>
            </a:r>
            <a:r>
              <a:rPr lang="zh-CN" altLang="en-US" dirty="0">
                <a:solidFill>
                  <a:schemeClr val="bg1"/>
                </a:solidFill>
                <a:sym typeface="+mn-ea"/>
              </a:rPr>
              <a:t>产品的主要</a:t>
            </a:r>
            <a:r>
              <a:rPr lang="zh-CN" altLang="en-US" dirty="0" smtClean="0">
                <a:solidFill>
                  <a:schemeClr val="bg1"/>
                </a:solidFill>
                <a:sym typeface="+mn-ea"/>
              </a:rPr>
              <a:t>成分为无机物，抗抗</a:t>
            </a:r>
            <a:r>
              <a:rPr lang="zh-CN" altLang="en-US" dirty="0">
                <a:solidFill>
                  <a:schemeClr val="bg1"/>
                </a:solidFill>
                <a:sym typeface="+mn-ea"/>
              </a:rPr>
              <a:t>氧化，不变黄，耐候性极佳，耐中性盐雾性能显著，户外耐候性极佳。</a:t>
            </a:r>
            <a:endParaRPr lang="zh-CN" altLang="en-US" dirty="0">
              <a:solidFill>
                <a:schemeClr val="bg1"/>
              </a:solidFill>
            </a:endParaRPr>
          </a:p>
          <a:p>
            <a:r>
              <a:rPr lang="zh-CN" altLang="en-US" dirty="0">
                <a:solidFill>
                  <a:schemeClr val="bg1"/>
                </a:solidFill>
                <a:sym typeface="+mn-ea"/>
              </a:rPr>
              <a:t>固化条件：常温固化，常温固化，</a:t>
            </a:r>
            <a:r>
              <a:rPr lang="zh-CN" altLang="en-US" dirty="0" smtClean="0">
                <a:solidFill>
                  <a:schemeClr val="bg1"/>
                </a:solidFill>
                <a:sym typeface="+mn-ea"/>
              </a:rPr>
              <a:t>亦可</a:t>
            </a:r>
            <a:r>
              <a:rPr lang="en-US" altLang="zh-CN" dirty="0" smtClean="0">
                <a:solidFill>
                  <a:schemeClr val="bg1"/>
                </a:solidFill>
                <a:sym typeface="+mn-ea"/>
              </a:rPr>
              <a:t>200</a:t>
            </a:r>
            <a:r>
              <a:rPr lang="zh-CN" altLang="en-US" dirty="0">
                <a:solidFill>
                  <a:schemeClr val="bg1"/>
                </a:solidFill>
                <a:sym typeface="+mn-ea"/>
              </a:rPr>
              <a:t>℃，经</a:t>
            </a:r>
            <a:r>
              <a:rPr lang="en-US" altLang="zh-CN" dirty="0" smtClean="0">
                <a:solidFill>
                  <a:schemeClr val="bg1"/>
                </a:solidFill>
                <a:sym typeface="+mn-ea"/>
              </a:rPr>
              <a:t>30</a:t>
            </a:r>
            <a:r>
              <a:rPr lang="zh-CN" altLang="en-US" dirty="0" smtClean="0">
                <a:solidFill>
                  <a:schemeClr val="bg1"/>
                </a:solidFill>
                <a:sym typeface="+mn-ea"/>
              </a:rPr>
              <a:t>分钟</a:t>
            </a:r>
            <a:r>
              <a:rPr lang="zh-CN" altLang="en-US" dirty="0">
                <a:solidFill>
                  <a:schemeClr val="bg1"/>
                </a:solidFill>
                <a:sym typeface="+mn-ea"/>
              </a:rPr>
              <a:t>高温固化，可适用于金属、水泥等基材。</a:t>
            </a:r>
            <a:endParaRPr lang="en-US" altLang="zh-CN" dirty="0">
              <a:solidFill>
                <a:schemeClr val="bg1"/>
              </a:solidFill>
              <a:sym typeface="+mn-ea"/>
            </a:endParaRPr>
          </a:p>
          <a:p>
            <a:r>
              <a:rPr lang="zh-CN" altLang="en-US" dirty="0">
                <a:solidFill>
                  <a:schemeClr val="bg1"/>
                </a:solidFill>
                <a:sym typeface="+mn-ea"/>
              </a:rPr>
              <a:t>使用方法：</a:t>
            </a:r>
            <a:r>
              <a:rPr lang="en-US" altLang="zh-CN" dirty="0">
                <a:solidFill>
                  <a:schemeClr val="bg1"/>
                </a:solidFill>
                <a:sym typeface="+mn-ea"/>
              </a:rPr>
              <a:t>1.</a:t>
            </a:r>
            <a:r>
              <a:rPr lang="zh-CN" altLang="en-US" dirty="0">
                <a:solidFill>
                  <a:schemeClr val="bg1"/>
                </a:solidFill>
                <a:sym typeface="+mn-ea"/>
              </a:rPr>
              <a:t>基材表面除油、除锈、喷砂或打磨，使基材保持清洁干净，干燥，达到传统水性油漆的施工条件；</a:t>
            </a:r>
            <a:r>
              <a:rPr lang="en-US" altLang="zh-CN" dirty="0">
                <a:solidFill>
                  <a:schemeClr val="bg1"/>
                </a:solidFill>
                <a:sym typeface="+mn-ea"/>
              </a:rPr>
              <a:t>2.</a:t>
            </a:r>
            <a:r>
              <a:rPr lang="zh-CN" altLang="en-US" dirty="0">
                <a:solidFill>
                  <a:schemeClr val="bg1"/>
                </a:solidFill>
                <a:sym typeface="+mn-ea"/>
              </a:rPr>
              <a:t>将</a:t>
            </a:r>
            <a:r>
              <a:rPr lang="en-US" altLang="zh-CN" dirty="0">
                <a:solidFill>
                  <a:schemeClr val="bg1"/>
                </a:solidFill>
                <a:sym typeface="+mn-ea"/>
              </a:rPr>
              <a:t>A.B</a:t>
            </a:r>
            <a:r>
              <a:rPr lang="zh-CN" altLang="en-US" dirty="0">
                <a:solidFill>
                  <a:schemeClr val="bg1"/>
                </a:solidFill>
                <a:sym typeface="+mn-ea"/>
              </a:rPr>
              <a:t>组分分别搅拌均匀，并按照</a:t>
            </a:r>
            <a:r>
              <a:rPr lang="en-US" altLang="zh-CN" dirty="0">
                <a:solidFill>
                  <a:schemeClr val="bg1"/>
                </a:solidFill>
                <a:sym typeface="+mn-ea"/>
              </a:rPr>
              <a:t>A:B</a:t>
            </a:r>
            <a:r>
              <a:rPr lang="zh-CN" altLang="en-US" dirty="0" smtClean="0">
                <a:solidFill>
                  <a:schemeClr val="bg1"/>
                </a:solidFill>
                <a:sym typeface="+mn-ea"/>
              </a:rPr>
              <a:t>＝</a:t>
            </a:r>
            <a:r>
              <a:rPr lang="en-US" altLang="zh-CN" dirty="0" smtClean="0">
                <a:solidFill>
                  <a:schemeClr val="bg1"/>
                </a:solidFill>
                <a:sym typeface="+mn-ea"/>
              </a:rPr>
              <a:t>1:1</a:t>
            </a:r>
            <a:r>
              <a:rPr lang="zh-CN" altLang="en-US" dirty="0" smtClean="0">
                <a:solidFill>
                  <a:schemeClr val="bg1"/>
                </a:solidFill>
                <a:sym typeface="+mn-ea"/>
              </a:rPr>
              <a:t>的</a:t>
            </a:r>
            <a:r>
              <a:rPr lang="zh-CN" altLang="en-US" dirty="0">
                <a:solidFill>
                  <a:schemeClr val="bg1"/>
                </a:solidFill>
                <a:sym typeface="+mn-ea"/>
              </a:rPr>
              <a:t>质量比混合至彻底均匀，即可使用；</a:t>
            </a:r>
            <a:r>
              <a:rPr lang="en-US" altLang="zh-CN" dirty="0">
                <a:solidFill>
                  <a:schemeClr val="bg1"/>
                </a:solidFill>
                <a:sym typeface="+mn-ea"/>
              </a:rPr>
              <a:t>3.</a:t>
            </a:r>
            <a:r>
              <a:rPr lang="zh-CN" altLang="en-US" dirty="0">
                <a:solidFill>
                  <a:schemeClr val="bg1"/>
                </a:solidFill>
                <a:sym typeface="+mn-ea"/>
              </a:rPr>
              <a:t>用户可选择喷涂或滚涂刷涂的方式进行施工。</a:t>
            </a:r>
            <a:endParaRPr lang="zh-CN" altLang="en-US" dirty="0">
              <a:solidFill>
                <a:schemeClr val="bg1"/>
              </a:solidFill>
            </a:endParaRPr>
          </a:p>
          <a:p>
            <a:r>
              <a:rPr lang="zh-CN" altLang="en-US" dirty="0">
                <a:solidFill>
                  <a:schemeClr val="bg1"/>
                </a:solidFill>
                <a:sym typeface="+mn-ea"/>
              </a:rPr>
              <a:t>推荐膜厚</a:t>
            </a:r>
            <a:r>
              <a:rPr lang="zh-CN" altLang="en-US" dirty="0" smtClean="0">
                <a:solidFill>
                  <a:schemeClr val="bg1"/>
                </a:solidFill>
                <a:sym typeface="+mn-ea"/>
              </a:rPr>
              <a:t>：</a:t>
            </a:r>
            <a:r>
              <a:rPr lang="en-US" altLang="zh-CN" dirty="0" smtClean="0">
                <a:solidFill>
                  <a:schemeClr val="bg1"/>
                </a:solidFill>
                <a:sym typeface="+mn-ea"/>
              </a:rPr>
              <a:t>1</a:t>
            </a:r>
            <a:r>
              <a:rPr lang="zh-CN" altLang="en-US" dirty="0" smtClean="0">
                <a:solidFill>
                  <a:schemeClr val="bg1"/>
                </a:solidFill>
                <a:sym typeface="+mn-ea"/>
              </a:rPr>
              <a:t>5-</a:t>
            </a:r>
            <a:r>
              <a:rPr lang="en-US" altLang="zh-CN" dirty="0" smtClean="0">
                <a:solidFill>
                  <a:schemeClr val="bg1"/>
                </a:solidFill>
                <a:sym typeface="+mn-ea"/>
              </a:rPr>
              <a:t>20</a:t>
            </a:r>
            <a:r>
              <a:rPr lang="zh-CN" altLang="en-US" dirty="0" smtClean="0">
                <a:solidFill>
                  <a:schemeClr val="bg1"/>
                </a:solidFill>
                <a:sym typeface="+mn-ea"/>
              </a:rPr>
              <a:t>（</a:t>
            </a:r>
            <a:r>
              <a:rPr lang="zh-CN" altLang="en-US" dirty="0">
                <a:solidFill>
                  <a:schemeClr val="bg1"/>
                </a:solidFill>
                <a:sym typeface="+mn-ea"/>
              </a:rPr>
              <a:t>um）</a:t>
            </a:r>
            <a:r>
              <a:rPr lang="zh-CN" altLang="en-US" dirty="0" smtClean="0">
                <a:solidFill>
                  <a:schemeClr val="bg1"/>
                </a:solidFill>
                <a:sym typeface="+mn-ea"/>
              </a:rPr>
              <a:t>；技术</a:t>
            </a:r>
            <a:r>
              <a:rPr lang="zh-CN" altLang="en-US" dirty="0">
                <a:solidFill>
                  <a:schemeClr val="bg1"/>
                </a:solidFill>
                <a:sym typeface="+mn-ea"/>
              </a:rPr>
              <a:t>参数：</a:t>
            </a:r>
            <a:r>
              <a:rPr lang="zh-CN" altLang="en-US" dirty="0" smtClean="0">
                <a:solidFill>
                  <a:schemeClr val="bg1"/>
                </a:solidFill>
                <a:sym typeface="+mn-ea"/>
              </a:rPr>
              <a:t>外观透明；绝缘性能</a:t>
            </a:r>
            <a:r>
              <a:rPr lang="zh-CN" altLang="en-US" dirty="0">
                <a:solidFill>
                  <a:schemeClr val="bg1"/>
                </a:solidFill>
                <a:sym typeface="+mn-ea"/>
              </a:rPr>
              <a:t>：OK</a:t>
            </a:r>
            <a:r>
              <a:rPr lang="zh-CN" altLang="en-US" dirty="0" smtClean="0">
                <a:solidFill>
                  <a:schemeClr val="bg1"/>
                </a:solidFill>
                <a:sym typeface="+mn-ea"/>
              </a:rPr>
              <a:t>；PH</a:t>
            </a:r>
            <a:r>
              <a:rPr lang="zh-CN" altLang="en-US" dirty="0">
                <a:solidFill>
                  <a:schemeClr val="bg1"/>
                </a:solidFill>
                <a:sym typeface="+mn-ea"/>
              </a:rPr>
              <a:t>值</a:t>
            </a:r>
            <a:r>
              <a:rPr lang="zh-CN" altLang="en-US" dirty="0" smtClean="0">
                <a:solidFill>
                  <a:schemeClr val="bg1"/>
                </a:solidFill>
                <a:sym typeface="+mn-ea"/>
              </a:rPr>
              <a:t>：</a:t>
            </a:r>
            <a:r>
              <a:rPr lang="en-US" altLang="zh-CN" dirty="0" smtClean="0">
                <a:solidFill>
                  <a:schemeClr val="bg1"/>
                </a:solidFill>
                <a:sym typeface="+mn-ea"/>
              </a:rPr>
              <a:t>3</a:t>
            </a:r>
            <a:r>
              <a:rPr lang="zh-CN" altLang="en-US" dirty="0" smtClean="0">
                <a:solidFill>
                  <a:schemeClr val="bg1"/>
                </a:solidFill>
                <a:sym typeface="+mn-ea"/>
              </a:rPr>
              <a:t>-</a:t>
            </a:r>
            <a:r>
              <a:rPr lang="en-US" altLang="zh-CN" dirty="0" smtClean="0">
                <a:solidFill>
                  <a:schemeClr val="bg1"/>
                </a:solidFill>
                <a:sym typeface="+mn-ea"/>
              </a:rPr>
              <a:t>5</a:t>
            </a:r>
            <a:r>
              <a:rPr lang="zh-CN" altLang="en-US" dirty="0" smtClean="0">
                <a:solidFill>
                  <a:schemeClr val="bg1"/>
                </a:solidFill>
                <a:sym typeface="+mn-ea"/>
              </a:rPr>
              <a:t>；成</a:t>
            </a:r>
            <a:r>
              <a:rPr lang="zh-CN" altLang="en-US" dirty="0">
                <a:solidFill>
                  <a:schemeClr val="bg1"/>
                </a:solidFill>
                <a:sym typeface="+mn-ea"/>
              </a:rPr>
              <a:t>膜硬度：≥ </a:t>
            </a:r>
            <a:r>
              <a:rPr lang="en-US" altLang="zh-CN" dirty="0">
                <a:solidFill>
                  <a:schemeClr val="bg1"/>
                </a:solidFill>
                <a:sym typeface="+mn-ea"/>
              </a:rPr>
              <a:t>5</a:t>
            </a:r>
            <a:r>
              <a:rPr lang="zh-CN" altLang="en-US" dirty="0">
                <a:solidFill>
                  <a:schemeClr val="bg1"/>
                </a:solidFill>
                <a:sym typeface="+mn-ea"/>
              </a:rPr>
              <a:t>H；</a:t>
            </a:r>
            <a:endParaRPr lang="zh-CN" altLang="en-US" dirty="0">
              <a:solidFill>
                <a:schemeClr val="bg1"/>
              </a:solidFill>
            </a:endParaRPr>
          </a:p>
          <a:p>
            <a:r>
              <a:rPr lang="zh-CN" altLang="en-US" dirty="0">
                <a:solidFill>
                  <a:schemeClr val="bg1"/>
                </a:solidFill>
                <a:sym typeface="+mn-ea"/>
              </a:rPr>
              <a:t>光泽:；</a:t>
            </a:r>
            <a:r>
              <a:rPr lang="zh-CN" altLang="en-US" dirty="0" smtClean="0">
                <a:solidFill>
                  <a:schemeClr val="bg1"/>
                </a:solidFill>
                <a:sym typeface="+mn-ea"/>
              </a:rPr>
              <a:t>亮光；光</a:t>
            </a:r>
            <a:r>
              <a:rPr lang="zh-CN" altLang="en-US" dirty="0">
                <a:solidFill>
                  <a:schemeClr val="bg1"/>
                </a:solidFill>
                <a:sym typeface="+mn-ea"/>
              </a:rPr>
              <a:t>折射指数：1</a:t>
            </a:r>
            <a:r>
              <a:rPr lang="zh-CN" altLang="en-US" dirty="0" smtClean="0">
                <a:solidFill>
                  <a:schemeClr val="bg1"/>
                </a:solidFill>
                <a:sym typeface="+mn-ea"/>
              </a:rPr>
              <a:t>.</a:t>
            </a:r>
            <a:r>
              <a:rPr lang="en-US" altLang="zh-CN" dirty="0" smtClean="0">
                <a:solidFill>
                  <a:schemeClr val="bg1"/>
                </a:solidFill>
                <a:sym typeface="+mn-ea"/>
              </a:rPr>
              <a:t>52</a:t>
            </a:r>
            <a:r>
              <a:rPr lang="zh-CN" altLang="en-US" dirty="0" smtClean="0">
                <a:solidFill>
                  <a:schemeClr val="bg1"/>
                </a:solidFill>
                <a:sym typeface="+mn-ea"/>
              </a:rPr>
              <a:t>；中性</a:t>
            </a:r>
            <a:r>
              <a:rPr lang="zh-CN" altLang="en-US" dirty="0">
                <a:solidFill>
                  <a:schemeClr val="bg1"/>
                </a:solidFill>
                <a:sym typeface="+mn-ea"/>
              </a:rPr>
              <a:t>盐雾≥</a:t>
            </a:r>
            <a:r>
              <a:rPr lang="en-US" altLang="zh-CN" dirty="0">
                <a:solidFill>
                  <a:schemeClr val="bg1"/>
                </a:solidFill>
                <a:sym typeface="+mn-ea"/>
              </a:rPr>
              <a:t>168</a:t>
            </a:r>
            <a:r>
              <a:rPr lang="zh-CN" altLang="en-US" dirty="0">
                <a:solidFill>
                  <a:schemeClr val="bg1"/>
                </a:solidFill>
                <a:sym typeface="+mn-ea"/>
              </a:rPr>
              <a:t>h</a:t>
            </a:r>
            <a:r>
              <a:rPr lang="zh-CN" altLang="en-US" dirty="0" smtClean="0">
                <a:solidFill>
                  <a:schemeClr val="bg1"/>
                </a:solidFill>
                <a:sym typeface="+mn-ea"/>
              </a:rPr>
              <a:t>；耐</a:t>
            </a:r>
            <a:r>
              <a:rPr lang="zh-CN" altLang="en-US" dirty="0">
                <a:solidFill>
                  <a:schemeClr val="bg1"/>
                </a:solidFill>
                <a:sym typeface="+mn-ea"/>
              </a:rPr>
              <a:t>持续高温，不燃烧</a:t>
            </a:r>
            <a:r>
              <a:rPr lang="zh-CN" altLang="en-US" dirty="0" smtClean="0">
                <a:solidFill>
                  <a:schemeClr val="bg1"/>
                </a:solidFill>
                <a:sym typeface="+mn-ea"/>
              </a:rPr>
              <a:t>；储存</a:t>
            </a:r>
            <a:r>
              <a:rPr lang="zh-CN" altLang="en-US" dirty="0">
                <a:solidFill>
                  <a:schemeClr val="bg1"/>
                </a:solidFill>
                <a:sym typeface="+mn-ea"/>
              </a:rPr>
              <a:t>稳定性：半年至1年。</a:t>
            </a:r>
            <a:endParaRPr lang="zh-CN" altLang="en-US" dirty="0">
              <a:solidFill>
                <a:schemeClr val="bg1"/>
              </a:solidFill>
            </a:endParaRPr>
          </a:p>
          <a:p>
            <a:r>
              <a:rPr lang="zh-CN" altLang="en-US" dirty="0">
                <a:solidFill>
                  <a:schemeClr val="bg1"/>
                </a:solidFill>
                <a:sym typeface="+mn-ea"/>
              </a:rPr>
              <a:t>应用推荐</a:t>
            </a:r>
            <a:r>
              <a:rPr lang="zh-CN" altLang="en-US" dirty="0" smtClean="0">
                <a:solidFill>
                  <a:schemeClr val="bg1"/>
                </a:solidFill>
                <a:sym typeface="+mn-ea"/>
              </a:rPr>
              <a:t>：极</a:t>
            </a:r>
            <a:r>
              <a:rPr lang="zh-CN" altLang="en-US" dirty="0">
                <a:solidFill>
                  <a:schemeClr val="bg1"/>
                </a:solidFill>
                <a:sym typeface="+mn-ea"/>
              </a:rPr>
              <a:t>大的提高各类金属产品的耐高温、抗氧化、防锈、防腐、耐磨等性能；</a:t>
            </a:r>
            <a:endParaRPr lang="zh-CN" altLang="en-US" dirty="0">
              <a:solidFill>
                <a:schemeClr val="bg1"/>
              </a:solidFill>
            </a:endParaRPr>
          </a:p>
          <a:p>
            <a:r>
              <a:rPr lang="zh-CN" altLang="en-US" dirty="0">
                <a:solidFill>
                  <a:schemeClr val="bg1"/>
                </a:solidFill>
                <a:sym typeface="+mn-ea"/>
              </a:rPr>
              <a:t>工艺：刷涂、喷涂；</a:t>
            </a:r>
            <a:endParaRPr lang="zh-CN" altLang="en-US" dirty="0">
              <a:solidFill>
                <a:schemeClr val="bg1"/>
              </a:solidFill>
            </a:endParaRPr>
          </a:p>
          <a:p>
            <a:r>
              <a:rPr lang="zh-CN" altLang="en-US" dirty="0">
                <a:solidFill>
                  <a:schemeClr val="bg1"/>
                </a:solidFill>
                <a:sym typeface="+mn-ea"/>
              </a:rPr>
              <a:t>推荐干膜厚度：5</a:t>
            </a:r>
            <a:r>
              <a:rPr lang="zh-CN" altLang="en-US" dirty="0" smtClean="0">
                <a:solidFill>
                  <a:schemeClr val="bg1"/>
                </a:solidFill>
                <a:sym typeface="+mn-ea"/>
              </a:rPr>
              <a:t>-</a:t>
            </a:r>
            <a:r>
              <a:rPr lang="en-US" altLang="zh-CN" dirty="0" smtClean="0">
                <a:solidFill>
                  <a:schemeClr val="bg1"/>
                </a:solidFill>
                <a:sym typeface="+mn-ea"/>
              </a:rPr>
              <a:t>2</a:t>
            </a:r>
            <a:r>
              <a:rPr lang="zh-CN" altLang="en-US" dirty="0" smtClean="0">
                <a:solidFill>
                  <a:schemeClr val="bg1"/>
                </a:solidFill>
                <a:sym typeface="+mn-ea"/>
              </a:rPr>
              <a:t>0</a:t>
            </a:r>
            <a:r>
              <a:rPr lang="zh-CN" altLang="en-US" dirty="0">
                <a:solidFill>
                  <a:schemeClr val="bg1"/>
                </a:solidFill>
                <a:sym typeface="+mn-ea"/>
              </a:rPr>
              <a:t>um。</a:t>
            </a:r>
            <a:endParaRPr lang="zh-CN" altLang="en-US" dirty="0">
              <a:solidFill>
                <a:schemeClr val="bg1"/>
              </a:solidFill>
              <a:latin typeface="Tahoma" panose="020B060403050404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2964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形状 1"/>
          <p:cNvSpPr/>
          <p:nvPr/>
        </p:nvSpPr>
        <p:spPr>
          <a:xfrm>
            <a:off x="2352040" y="836295"/>
            <a:ext cx="8476615" cy="554355"/>
          </a:xfrm>
          <a:prstGeom prst="rect">
            <a:avLst/>
          </a:prstGeom>
          <a:noFill/>
        </p:spPr>
        <p:txBody>
          <a:bodyPr vert="horz" wrap="none" lIns="0" tIns="0" rIns="0" bIns="0" numCol="1" anchor="t">
            <a:noAutofit/>
          </a:bodyPr>
          <a:lstStyle/>
          <a:p>
            <a:pPr marL="0" indent="0" algn="ctr" defTabSz="91440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zh-CN" sz="28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江苏中为陶涂盛世</a:t>
            </a:r>
            <a:r>
              <a:rPr lang="en-US" sz="28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®</a:t>
            </a:r>
            <a:r>
              <a:rPr sz="2800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ZW101</a:t>
            </a:r>
            <a:r>
              <a:rPr lang="en-US" altLang="ko-KR" sz="2800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sz="2800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水性</a:t>
            </a:r>
            <a:r>
              <a:rPr lang="zh-CN" altLang="en-US" sz="2800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彩色纳米</a:t>
            </a:r>
            <a:r>
              <a:rPr sz="2800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涂料</a:t>
            </a:r>
            <a:r>
              <a:rPr sz="2800" dirty="0">
                <a:solidFill>
                  <a:srgbClr val="FFFF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	</a:t>
            </a:r>
            <a:endParaRPr lang="ko-KR" altLang="en-US" sz="2800" dirty="0">
              <a:solidFill>
                <a:srgbClr val="FFFFFF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119380" y="1463675"/>
            <a:ext cx="11941810" cy="514921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lstStyle/>
          <a:p>
            <a:endParaRPr lang="zh-CN" altLang="en-US" sz="1200" dirty="0">
              <a:solidFill>
                <a:schemeClr val="bg1"/>
              </a:solidFill>
              <a:latin typeface="Tahoma" panose="020B0604030504040204" charset="0"/>
              <a:ea typeface="宋体" panose="02010600030101010101" pitchFamily="2" charset="-122"/>
            </a:endParaRPr>
          </a:p>
          <a:p>
            <a:pPr eaLnBrk="1" fontAlgn="auto" latinLnBrk="0" hangingPunct="1">
              <a:lnSpc>
                <a:spcPts val="26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Tahoma" panose="020B0604030504040204" charset="0"/>
                <a:ea typeface="宋体" panose="02010600030101010101" pitchFamily="2" charset="-122"/>
              </a:rPr>
              <a:t>产品概述 </a:t>
            </a:r>
            <a:r>
              <a:rPr lang="en-US" altLang="zh-CN" sz="1400" dirty="0">
                <a:solidFill>
                  <a:schemeClr val="bg1"/>
                </a:solidFill>
                <a:latin typeface="Tahoma" panose="020B0604030504040204" charset="0"/>
                <a:ea typeface="宋体" panose="02010600030101010101" pitchFamily="2" charset="-122"/>
              </a:rPr>
              <a:t>:</a:t>
            </a:r>
            <a:endParaRPr lang="zh-CN" altLang="en-US" sz="1400" dirty="0">
              <a:solidFill>
                <a:schemeClr val="bg1"/>
              </a:solidFill>
              <a:latin typeface="Tahoma" panose="020B0604030504040204" charset="0"/>
              <a:ea typeface="宋体" panose="02010600030101010101" pitchFamily="2" charset="-122"/>
            </a:endParaRPr>
          </a:p>
          <a:p>
            <a:pPr eaLnBrk="1" fontAlgn="auto" latinLnBrk="0" hangingPunct="1">
              <a:lnSpc>
                <a:spcPts val="2600"/>
              </a:lnSpc>
            </a:pPr>
            <a:r>
              <a:rPr lang="en-US" altLang="zh-CN" sz="14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 </a:t>
            </a:r>
            <a:r>
              <a:rPr lang="zh-CN" sz="14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江苏中为陶涂盛世</a:t>
            </a:r>
            <a:r>
              <a:rPr lang="en-US" sz="14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®</a:t>
            </a:r>
            <a:r>
              <a:rPr sz="1400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ZW101</a:t>
            </a:r>
            <a:r>
              <a:rPr lang="en-US" altLang="ko-KR" sz="1400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2</a:t>
            </a:r>
            <a:r>
              <a:rPr sz="1400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水性</a:t>
            </a:r>
            <a:r>
              <a:rPr lang="zh-CN" altLang="en-US" sz="1400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彩色</a:t>
            </a:r>
            <a:r>
              <a:rPr sz="1400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涂料</a:t>
            </a:r>
            <a:r>
              <a:rPr lang="zh-CN" altLang="en-US" sz="14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为</a:t>
            </a:r>
            <a:r>
              <a:rPr lang="zh-CN" altLang="en-US" sz="1400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水性</a:t>
            </a:r>
            <a:r>
              <a:rPr lang="en-US" altLang="zh-CN" sz="1400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A</a:t>
            </a:r>
            <a:r>
              <a:rPr lang="zh-CN" altLang="en-US" sz="1400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、</a:t>
            </a:r>
            <a:r>
              <a:rPr lang="en-US" altLang="zh-CN" sz="1400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B</a:t>
            </a:r>
            <a:r>
              <a:rPr lang="zh-CN" altLang="en-US" sz="1400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双组份透明和白色涂料（或其他任意颜色），主要特点为：</a:t>
            </a:r>
            <a:r>
              <a:rPr lang="en-US" altLang="zh-CN" sz="1400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lang="zh-CN" altLang="en-US" sz="1400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、绿色环保，</a:t>
            </a:r>
            <a:r>
              <a:rPr lang="en-US" altLang="zh-CN" sz="1400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0</a:t>
            </a:r>
            <a:r>
              <a:rPr lang="zh-CN" altLang="en-US" sz="1400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甲醛、极低的</a:t>
            </a:r>
            <a:r>
              <a:rPr lang="en-US" altLang="zh-CN" sz="1400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VOC,</a:t>
            </a:r>
            <a:r>
              <a:rPr lang="zh-CN" altLang="en-US" sz="1400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施工后开窗通风</a:t>
            </a:r>
            <a:r>
              <a:rPr lang="en-US" altLang="zh-CN" sz="1400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5-10</a:t>
            </a:r>
            <a:r>
              <a:rPr lang="zh-CN" altLang="en-US" sz="1400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小时即可，节约工期；</a:t>
            </a:r>
            <a:r>
              <a:rPr lang="en-US" altLang="zh-CN" sz="1400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lang="zh-CN" altLang="en-US" sz="1400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、</a:t>
            </a:r>
            <a:r>
              <a:rPr lang="zh-CN" altLang="en-US" sz="14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耐</a:t>
            </a:r>
            <a:r>
              <a:rPr lang="zh-CN" altLang="en-US" sz="1400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高温</a:t>
            </a:r>
            <a:r>
              <a:rPr lang="zh-CN" altLang="en-US" sz="14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达</a:t>
            </a:r>
            <a:r>
              <a:rPr lang="en-US" altLang="zh-CN" sz="1400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1000</a:t>
            </a:r>
            <a:r>
              <a:rPr lang="zh-CN" altLang="en-US" sz="1400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℃</a:t>
            </a:r>
            <a:r>
              <a:rPr lang="zh-CN" altLang="en-US" sz="1400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、</a:t>
            </a:r>
            <a:r>
              <a:rPr lang="zh-CN" altLang="en-US" sz="14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其所有组份均由耐热、不燃的物质</a:t>
            </a:r>
            <a:r>
              <a:rPr lang="zh-CN" altLang="en-US" sz="1400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组成；</a:t>
            </a:r>
            <a:r>
              <a:rPr lang="en-US" altLang="zh-CN" sz="1400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</a:t>
            </a:r>
            <a:r>
              <a:rPr lang="zh-CN" altLang="en-US" sz="1400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、耐刮擦、抗冲击，物理强度极高；</a:t>
            </a:r>
            <a:r>
              <a:rPr lang="en-US" altLang="zh-CN" sz="1400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4</a:t>
            </a:r>
            <a:r>
              <a:rPr lang="zh-CN" altLang="en-US" sz="1400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、颜色丰润美观；</a:t>
            </a:r>
            <a:r>
              <a:rPr lang="en-US" altLang="zh-CN" sz="1400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5</a:t>
            </a:r>
            <a:r>
              <a:rPr lang="zh-CN" altLang="en-US" sz="1400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、施工流程简单便捷。 </a:t>
            </a:r>
            <a:endParaRPr lang="en-US" altLang="zh-CN" sz="1400" dirty="0" smtClean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eaLnBrk="1" fontAlgn="auto" latinLnBrk="0" hangingPunct="1">
              <a:lnSpc>
                <a:spcPts val="2600"/>
              </a:lnSpc>
            </a:pPr>
            <a:r>
              <a:rPr lang="zh-CN" altLang="en-US" sz="1400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使用方法：</a:t>
            </a:r>
            <a:r>
              <a:rPr lang="zh-CN" altLang="en-US" sz="1400" dirty="0">
                <a:solidFill>
                  <a:schemeClr val="bg1"/>
                </a:solidFill>
                <a:sym typeface="+mn-ea"/>
              </a:rPr>
              <a:t>使用时，先将</a:t>
            </a:r>
            <a:r>
              <a:rPr lang="en-US" altLang="zh-CN" sz="1400" dirty="0">
                <a:solidFill>
                  <a:schemeClr val="bg1"/>
                </a:solidFill>
                <a:sym typeface="+mn-ea"/>
              </a:rPr>
              <a:t>A</a:t>
            </a:r>
            <a:r>
              <a:rPr lang="zh-CN" altLang="en-US" sz="1400" dirty="0">
                <a:solidFill>
                  <a:schemeClr val="bg1"/>
                </a:solidFill>
                <a:sym typeface="+mn-ea"/>
              </a:rPr>
              <a:t>、</a:t>
            </a:r>
            <a:r>
              <a:rPr lang="en-US" altLang="zh-CN" sz="1400" dirty="0">
                <a:solidFill>
                  <a:schemeClr val="bg1"/>
                </a:solidFill>
                <a:sym typeface="+mn-ea"/>
              </a:rPr>
              <a:t>B</a:t>
            </a:r>
            <a:r>
              <a:rPr lang="zh-CN" altLang="en-US" sz="1400" dirty="0">
                <a:solidFill>
                  <a:schemeClr val="bg1"/>
                </a:solidFill>
                <a:sym typeface="+mn-ea"/>
              </a:rPr>
              <a:t>组分分别搅匀，再按照质量比</a:t>
            </a:r>
            <a:r>
              <a:rPr lang="en-US" altLang="zh-CN" sz="1400" dirty="0">
                <a:solidFill>
                  <a:schemeClr val="bg1"/>
                </a:solidFill>
                <a:sym typeface="+mn-ea"/>
              </a:rPr>
              <a:t>A</a:t>
            </a:r>
            <a:r>
              <a:rPr lang="zh-CN" altLang="en-US" sz="1400" dirty="0">
                <a:solidFill>
                  <a:schemeClr val="bg1"/>
                </a:solidFill>
                <a:sym typeface="+mn-ea"/>
              </a:rPr>
              <a:t>：</a:t>
            </a:r>
            <a:r>
              <a:rPr lang="en-US" altLang="zh-CN" sz="1400" dirty="0">
                <a:solidFill>
                  <a:schemeClr val="bg1"/>
                </a:solidFill>
                <a:sym typeface="+mn-ea"/>
              </a:rPr>
              <a:t>B</a:t>
            </a:r>
            <a:r>
              <a:rPr lang="zh-CN" altLang="en-US" sz="1400" dirty="0" smtClean="0">
                <a:solidFill>
                  <a:schemeClr val="bg1"/>
                </a:solidFill>
                <a:sym typeface="+mn-ea"/>
              </a:rPr>
              <a:t>＝</a:t>
            </a:r>
            <a:r>
              <a:rPr lang="en-US" altLang="zh-CN" sz="1400" dirty="0" smtClean="0">
                <a:solidFill>
                  <a:schemeClr val="bg1"/>
                </a:solidFill>
                <a:sym typeface="+mn-ea"/>
              </a:rPr>
              <a:t>1</a:t>
            </a:r>
            <a:r>
              <a:rPr lang="en-US" altLang="zh-CN" sz="1400" dirty="0" smtClean="0">
                <a:solidFill>
                  <a:schemeClr val="bg1"/>
                </a:solidFill>
                <a:sym typeface="+mn-ea"/>
              </a:rPr>
              <a:t>:1</a:t>
            </a:r>
            <a:r>
              <a:rPr lang="zh-CN" altLang="en-US" sz="1400" dirty="0" smtClean="0">
                <a:solidFill>
                  <a:schemeClr val="bg1"/>
                </a:solidFill>
                <a:sym typeface="+mn-ea"/>
              </a:rPr>
              <a:t>混合</a:t>
            </a:r>
            <a:r>
              <a:rPr lang="zh-CN" altLang="en-US" sz="1400" dirty="0">
                <a:solidFill>
                  <a:schemeClr val="bg1"/>
                </a:solidFill>
                <a:sym typeface="+mn-ea"/>
              </a:rPr>
              <a:t>并彻底搅拌均匀即可使用</a:t>
            </a:r>
            <a:r>
              <a:rPr lang="zh-CN" altLang="en-US" sz="1400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，因</a:t>
            </a:r>
            <a:r>
              <a:rPr lang="zh-CN" altLang="en-US" sz="14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基料存在极易反应的活性基团，可与填料中的活性</a:t>
            </a:r>
            <a:r>
              <a:rPr lang="zh-CN" altLang="en-US" sz="1400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组分及基材活性</a:t>
            </a:r>
            <a:r>
              <a:rPr lang="zh-CN" altLang="en-US" sz="14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表面快速反应，生成三维网状结构的聚合物，因此，本品在固化成膜后，具备极强的化学稳定性和超高的力学性能</a:t>
            </a:r>
            <a:r>
              <a:rPr lang="zh-CN" altLang="en-US" sz="1400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，亦可用于</a:t>
            </a:r>
            <a:r>
              <a:rPr lang="zh-CN" altLang="en-US" sz="14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长期高温，极易锈蚀等工况下的金属表面，对基材长效</a:t>
            </a:r>
            <a:r>
              <a:rPr lang="zh-CN" altLang="en-US" sz="1400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保护。</a:t>
            </a:r>
            <a:endParaRPr lang="en-US" altLang="zh-CN" sz="1400" dirty="0" smtClean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eaLnBrk="1" fontAlgn="auto" latinLnBrk="0" hangingPunct="1">
              <a:lnSpc>
                <a:spcPts val="2600"/>
              </a:lnSpc>
            </a:pPr>
            <a:r>
              <a:rPr lang="zh-CN" altLang="en-US" sz="1400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应用领域：建筑内墙面、顶面的装饰，亦可用于</a:t>
            </a:r>
            <a:r>
              <a:rPr lang="zh-CN" altLang="en-US" sz="14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耐火、耐磨的工业窑炉、高温窑炉、石油设备以及其他高温设备等碳钢或不锈钢基体防氧化。</a:t>
            </a:r>
            <a:r>
              <a:rPr lang="zh-CN" altLang="en-US" sz="1400" dirty="0">
                <a:solidFill>
                  <a:schemeClr val="bg1"/>
                </a:solidFill>
                <a:latin typeface="Tahoma" panose="020B0604030504040204" charset="0"/>
                <a:ea typeface="宋体" panose="02010600030101010101" pitchFamily="2" charset="-122"/>
              </a:rPr>
              <a:t>  </a:t>
            </a:r>
          </a:p>
          <a:p>
            <a:pPr eaLnBrk="1" fontAlgn="auto" latinLnBrk="0" hangingPunct="1">
              <a:lnSpc>
                <a:spcPts val="2600"/>
              </a:lnSpc>
            </a:pPr>
            <a:r>
              <a:rPr lang="zh-CN" altLang="en-US" sz="1400" dirty="0" smtClean="0">
                <a:solidFill>
                  <a:schemeClr val="bg1"/>
                </a:solidFill>
                <a:latin typeface="Tahoma" panose="020B0604030504040204" charset="0"/>
                <a:ea typeface="宋体" panose="02010600030101010101" pitchFamily="2" charset="-122"/>
              </a:rPr>
              <a:t>产品基本参数</a:t>
            </a:r>
            <a:r>
              <a:rPr lang="en-US" altLang="zh-CN" sz="1400" dirty="0" smtClean="0">
                <a:solidFill>
                  <a:schemeClr val="bg1"/>
                </a:solidFill>
                <a:latin typeface="Tahoma" panose="020B0604030504040204" charset="0"/>
                <a:ea typeface="宋体" panose="02010600030101010101" pitchFamily="2" charset="-122"/>
              </a:rPr>
              <a:t> </a:t>
            </a:r>
            <a:r>
              <a:rPr lang="en-US" altLang="zh-CN" sz="1400" dirty="0">
                <a:solidFill>
                  <a:schemeClr val="bg1"/>
                </a:solidFill>
                <a:latin typeface="Tahoma" panose="020B0604030504040204" charset="0"/>
                <a:ea typeface="宋体" panose="02010600030101010101" pitchFamily="2" charset="-122"/>
              </a:rPr>
              <a:t>:</a:t>
            </a:r>
            <a:endParaRPr lang="zh-CN" altLang="en-US" sz="1400" dirty="0">
              <a:solidFill>
                <a:schemeClr val="bg1"/>
              </a:solidFill>
              <a:latin typeface="Tahoma" panose="020B0604030504040204" charset="0"/>
              <a:ea typeface="宋体" panose="02010600030101010101" pitchFamily="2" charset="-122"/>
            </a:endParaRPr>
          </a:p>
          <a:p>
            <a:pPr eaLnBrk="1" fontAlgn="auto" latinLnBrk="0" hangingPunct="1">
              <a:lnSpc>
                <a:spcPts val="2600"/>
              </a:lnSpc>
            </a:pPr>
            <a:r>
              <a:rPr lang="zh-CN" altLang="en-US" sz="1400" dirty="0" smtClean="0">
                <a:solidFill>
                  <a:schemeClr val="bg1"/>
                </a:solidFill>
                <a:latin typeface="Tahoma" panose="020B0604030504040204" charset="0"/>
                <a:ea typeface="宋体" panose="02010600030101010101" pitchFamily="2" charset="-122"/>
              </a:rPr>
              <a:t>外观：</a:t>
            </a:r>
            <a:r>
              <a:rPr lang="en-US" altLang="zh-CN" sz="1400" dirty="0" smtClean="0">
                <a:solidFill>
                  <a:schemeClr val="bg1"/>
                </a:solidFill>
                <a:latin typeface="Tahoma" panose="020B0604030504040204" charset="0"/>
                <a:ea typeface="宋体" panose="02010600030101010101" pitchFamily="2" charset="-122"/>
              </a:rPr>
              <a:t>A</a:t>
            </a:r>
            <a:r>
              <a:rPr lang="zh-CN" altLang="en-US" sz="1400" dirty="0" smtClean="0">
                <a:solidFill>
                  <a:schemeClr val="bg1"/>
                </a:solidFill>
                <a:latin typeface="Tahoma" panose="020B0604030504040204" charset="0"/>
                <a:ea typeface="宋体" panose="02010600030101010101" pitchFamily="2" charset="-122"/>
              </a:rPr>
              <a:t>组分为粘稠膏状流体，</a:t>
            </a:r>
            <a:r>
              <a:rPr lang="en-US" altLang="zh-CN" sz="1400" dirty="0" smtClean="0">
                <a:solidFill>
                  <a:schemeClr val="bg1"/>
                </a:solidFill>
                <a:latin typeface="Tahoma" panose="020B0604030504040204" charset="0"/>
                <a:ea typeface="宋体" panose="02010600030101010101" pitchFamily="2" charset="-122"/>
              </a:rPr>
              <a:t>B</a:t>
            </a:r>
            <a:r>
              <a:rPr lang="zh-CN" altLang="en-US" sz="1400" dirty="0" smtClean="0">
                <a:solidFill>
                  <a:schemeClr val="bg1"/>
                </a:solidFill>
                <a:latin typeface="Tahoma" panose="020B0604030504040204" charset="0"/>
                <a:ea typeface="宋体" panose="02010600030101010101" pitchFamily="2" charset="-122"/>
              </a:rPr>
              <a:t>组分为透明液体；附着力：≥</a:t>
            </a:r>
            <a:r>
              <a:rPr lang="en-US" altLang="zh-CN" sz="1400" dirty="0" smtClean="0">
                <a:solidFill>
                  <a:schemeClr val="bg1"/>
                </a:solidFill>
                <a:latin typeface="Tahoma" panose="020B0604030504040204" charset="0"/>
                <a:ea typeface="宋体" panose="02010600030101010101" pitchFamily="2" charset="-122"/>
              </a:rPr>
              <a:t>0</a:t>
            </a:r>
            <a:r>
              <a:rPr lang="zh-CN" altLang="en-US" sz="1400" dirty="0" smtClean="0">
                <a:solidFill>
                  <a:schemeClr val="bg1"/>
                </a:solidFill>
                <a:latin typeface="Tahoma" panose="020B0604030504040204" charset="0"/>
                <a:ea typeface="宋体" panose="02010600030101010101" pitchFamily="2" charset="-122"/>
              </a:rPr>
              <a:t>级；</a:t>
            </a:r>
            <a:r>
              <a:rPr lang="zh-CN" altLang="en-US" sz="1400" dirty="0" smtClean="0">
                <a:solidFill>
                  <a:schemeClr val="bg1"/>
                </a:solidFill>
                <a:latin typeface="Tahoma" panose="020B0604030504040204" charset="0"/>
                <a:ea typeface="宋体" panose="02010600030101010101" pitchFamily="2" charset="-122"/>
              </a:rPr>
              <a:t>硬度</a:t>
            </a:r>
            <a:r>
              <a:rPr lang="zh-CN" altLang="en-US" sz="1400" dirty="0">
                <a:solidFill>
                  <a:schemeClr val="bg1"/>
                </a:solidFill>
                <a:latin typeface="Tahoma" panose="020B0604030504040204" charset="0"/>
                <a:ea typeface="宋体" panose="02010600030101010101" pitchFamily="2" charset="-122"/>
              </a:rPr>
              <a:t>：</a:t>
            </a:r>
            <a:r>
              <a:rPr lang="en-US" altLang="zh-CN" sz="1400" dirty="0" smtClean="0">
                <a:solidFill>
                  <a:schemeClr val="bg1"/>
                </a:solidFill>
                <a:latin typeface="Tahoma" panose="020B0604030504040204" charset="0"/>
                <a:ea typeface="宋体" panose="02010600030101010101" pitchFamily="2" charset="-122"/>
              </a:rPr>
              <a:t>9</a:t>
            </a:r>
            <a:r>
              <a:rPr lang="zh-CN" altLang="en-US" sz="1400" dirty="0">
                <a:solidFill>
                  <a:schemeClr val="bg1"/>
                </a:solidFill>
                <a:latin typeface="Tahoma" panose="020B0604030504040204" charset="0"/>
                <a:ea typeface="宋体" panose="02010600030101010101" pitchFamily="2" charset="-122"/>
              </a:rPr>
              <a:t>H、抗擦伤、抗热冲击；固化条件：常温自干；具有优良的防锈性能。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indent="0" algn="r" defTabSz="91440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sz="1200">
                <a:solidFill>
                  <a:srgbClr val="898989">
                    <a:tint val="75000"/>
                  </a:srgbClr>
                </a:solidFill>
                <a:latin typeface="Arial" panose="020B0604020202020204" pitchFamily="34" charset="0"/>
                <a:ea typeface="宋体" panose="02010600030101010101" pitchFamily="2" charset="-122"/>
              </a:rPr>
              <a:pPr marL="0" indent="0" algn="r" defTabSz="914400" eaLnBrk="1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5</a:t>
            </a:fld>
            <a:endParaRPr lang="ko-KR" altLang="en-US" sz="1200">
              <a:solidFill>
                <a:srgbClr val="898989">
                  <a:tint val="75000"/>
                </a:srgbClr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19380" y="116205"/>
            <a:ext cx="1429385" cy="13474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indent="0" algn="r" defTabSz="91440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sz="1200">
                <a:solidFill>
                  <a:srgbClr val="898989">
                    <a:tint val="75000"/>
                  </a:srgbClr>
                </a:solidFill>
                <a:latin typeface="Arial" panose="020B0604020202020204" pitchFamily="34" charset="0"/>
                <a:ea typeface="宋体" panose="02010600030101010101" pitchFamily="2" charset="-122"/>
              </a:rPr>
              <a:pPr marL="0" indent="0" algn="r" defTabSz="914400" eaLnBrk="1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6</a:t>
            </a:fld>
            <a:endParaRPr lang="ko-KR" altLang="en-US" sz="1200">
              <a:solidFill>
                <a:srgbClr val="898989">
                  <a:tint val="75000"/>
                </a:srgbClr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2063750" y="476250"/>
            <a:ext cx="885761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江苏中为陶涂盛世</a:t>
            </a:r>
            <a:r>
              <a:rPr lang="en-US" altLang="zh-CN" sz="28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®</a:t>
            </a:r>
            <a:r>
              <a:rPr lang="en-US" altLang="zh-CN" sz="28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ZW1012</a:t>
            </a:r>
            <a:r>
              <a:rPr lang="zh-CN" altLang="en-US" sz="28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水性彩色纳米涂料</a:t>
            </a:r>
            <a:endParaRPr sz="2800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7625" y="1484630"/>
            <a:ext cx="11984355" cy="50685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lstStyle/>
          <a:p>
            <a:pPr>
              <a:lnSpc>
                <a:spcPct val="100000"/>
              </a:lnSpc>
            </a:pPr>
            <a:r>
              <a:rPr lang="zh-CN" sz="20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技术参数</a:t>
            </a:r>
            <a:r>
              <a:rPr lang="en-US" altLang="zh-CN" sz="20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:</a:t>
            </a:r>
          </a:p>
          <a:p>
            <a:pPr>
              <a:lnSpc>
                <a:spcPct val="100000"/>
              </a:lnSpc>
            </a:pPr>
            <a:endParaRPr lang="en-US" altLang="zh-CN" sz="2000" b="1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00000"/>
              </a:lnSpc>
            </a:pPr>
            <a:r>
              <a:rPr lang="en-US" altLang="zh-CN" sz="1600" b="1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                                       </a:t>
            </a:r>
            <a:r>
              <a:rPr lang="en-US" altLang="zh-CN" sz="2000" dirty="0" err="1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施工要求</a:t>
            </a:r>
            <a:r>
              <a:rPr lang="en-US" altLang="zh-CN" sz="20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：</a:t>
            </a:r>
            <a:r>
              <a:rPr lang="en-US" altLang="zh-CN" sz="16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</a:t>
            </a:r>
            <a:endParaRPr lang="en-US" altLang="zh-CN" sz="1600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eaLnBrk="1" fontAlgn="auto" latinLnBrk="0" hangingPunct="1">
              <a:lnSpc>
                <a:spcPts val="2500"/>
              </a:lnSpc>
            </a:pPr>
            <a:r>
              <a:rPr lang="en-US" altLang="zh-CN" sz="16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                                          </a:t>
            </a:r>
            <a:r>
              <a:rPr lang="en-US" altLang="zh-CN" sz="14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1</a:t>
            </a:r>
            <a:r>
              <a:rPr lang="en-US" altLang="zh-CN" sz="1400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.</a:t>
            </a:r>
            <a:r>
              <a:rPr lang="zh-CN" altLang="en-US" sz="1400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技术</a:t>
            </a:r>
            <a:r>
              <a:rPr lang="en-US" altLang="zh-CN" sz="1400" dirty="0" err="1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基体处理</a:t>
            </a:r>
            <a:r>
              <a:rPr lang="en-US" altLang="zh-CN" sz="1400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</a:t>
            </a:r>
            <a:r>
              <a:rPr lang="en-US" altLang="zh-CN" sz="14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：</a:t>
            </a:r>
            <a:r>
              <a:rPr lang="en-US" altLang="zh-CN" sz="1400" dirty="0" err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涂装作业前，应去除基体表面的油污、残锈、氧化皮等</a:t>
            </a:r>
            <a:r>
              <a:rPr lang="en-US" altLang="zh-CN" sz="14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。喷          </a:t>
            </a:r>
          </a:p>
          <a:p>
            <a:pPr eaLnBrk="1" fontAlgn="auto" latinLnBrk="0" hangingPunct="1">
              <a:lnSpc>
                <a:spcPts val="2500"/>
              </a:lnSpc>
            </a:pPr>
            <a:r>
              <a:rPr lang="en-US" altLang="zh-CN" sz="14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                                            </a:t>
            </a:r>
            <a:r>
              <a:rPr lang="en-US" altLang="zh-CN" sz="1400" dirty="0" err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砂达到</a:t>
            </a:r>
            <a:r>
              <a:rPr lang="en-US" altLang="zh-CN" sz="14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Sa2.5 </a:t>
            </a:r>
            <a:r>
              <a:rPr lang="en-US" altLang="zh-CN" sz="1400" dirty="0" err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级，粗糙度控制在</a:t>
            </a:r>
            <a:r>
              <a:rPr lang="en-US" altLang="zh-CN" sz="14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25～40μm 范围内；2.混合物料：本品 </a:t>
            </a:r>
          </a:p>
          <a:p>
            <a:pPr eaLnBrk="1" fontAlgn="auto" latinLnBrk="0" hangingPunct="1">
              <a:lnSpc>
                <a:spcPts val="2500"/>
              </a:lnSpc>
            </a:pPr>
            <a:r>
              <a:rPr lang="en-US" altLang="zh-CN" sz="14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                                            </a:t>
            </a:r>
            <a:r>
              <a:rPr lang="en-US" altLang="zh-CN" sz="1400" dirty="0" err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为双组份无机材料</a:t>
            </a:r>
            <a:r>
              <a:rPr lang="en-US" altLang="zh-CN" sz="14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，</a:t>
            </a:r>
            <a:r>
              <a:rPr lang="zh-CN" altLang="en-US" sz="14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使用时</a:t>
            </a:r>
            <a:r>
              <a:rPr lang="en-US" altLang="zh-CN" sz="1400" dirty="0" err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建议使用机械搅拌设备</a:t>
            </a:r>
            <a:r>
              <a:rPr lang="zh-CN" altLang="en-US" sz="14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分别</a:t>
            </a:r>
            <a:r>
              <a:rPr lang="en-US" altLang="zh-CN" sz="1400" dirty="0" err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进行</a:t>
            </a:r>
            <a:r>
              <a:rPr lang="zh-CN" altLang="en-US" sz="14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快速</a:t>
            </a:r>
            <a:r>
              <a:rPr lang="en-US" altLang="zh-CN" sz="1400" dirty="0" err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搅拌均匀至无颗粒</a:t>
            </a:r>
            <a:r>
              <a:rPr lang="zh-CN" altLang="en-US" sz="14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，</a:t>
            </a:r>
            <a:endParaRPr lang="en-US" altLang="zh-CN" sz="1400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eaLnBrk="1" fontAlgn="auto" latinLnBrk="0" hangingPunct="1">
              <a:lnSpc>
                <a:spcPts val="2500"/>
              </a:lnSpc>
            </a:pPr>
            <a:r>
              <a:rPr lang="en-US" altLang="zh-CN" sz="14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                                            </a:t>
            </a:r>
            <a:r>
              <a:rPr lang="zh-CN" altLang="en-US" sz="14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在按照质量</a:t>
            </a:r>
            <a:r>
              <a:rPr lang="zh-CN" altLang="en-US" sz="1400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比</a:t>
            </a:r>
            <a:r>
              <a:rPr lang="en-US" altLang="zh-CN" sz="1400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3:2</a:t>
            </a:r>
            <a:r>
              <a:rPr lang="zh-CN" altLang="en-US" sz="1400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混合</a:t>
            </a:r>
            <a:r>
              <a:rPr lang="zh-CN" altLang="en-US" sz="14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并彻底搅拌均匀后使用，</a:t>
            </a:r>
            <a:r>
              <a:rPr lang="en-US" altLang="zh-CN" sz="1400" dirty="0" err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并倒入一只容器中备用，确保</a:t>
            </a:r>
            <a:endParaRPr lang="en-US" altLang="zh-CN" sz="1400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eaLnBrk="1" fontAlgn="auto" latinLnBrk="0" hangingPunct="1">
              <a:lnSpc>
                <a:spcPts val="2500"/>
              </a:lnSpc>
            </a:pPr>
            <a:r>
              <a:rPr lang="en-US" altLang="zh-CN" sz="14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                                            </a:t>
            </a:r>
            <a:r>
              <a:rPr lang="en-US" altLang="zh-CN" sz="1400" dirty="0" err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涂料始终处于悬浮状态中</a:t>
            </a:r>
            <a:r>
              <a:rPr lang="en-US" altLang="zh-CN" sz="14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。</a:t>
            </a:r>
            <a:r>
              <a:rPr lang="en-US" altLang="zh-CN" sz="1400" dirty="0" err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搅匀后的请根据施工进度尽快安排使用</a:t>
            </a:r>
            <a:r>
              <a:rPr lang="en-US" altLang="zh-CN" sz="1400" dirty="0" err="1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，本</a:t>
            </a:r>
            <a:r>
              <a:rPr lang="zh-CN" altLang="en-US" sz="1400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品以喷涂为主。</a:t>
            </a:r>
            <a:endParaRPr lang="en-US" altLang="zh-CN" sz="1400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eaLnBrk="1" fontAlgn="auto" latinLnBrk="0" hangingPunct="1">
              <a:lnSpc>
                <a:spcPts val="2500"/>
              </a:lnSpc>
            </a:pPr>
            <a:endParaRPr lang="en-US" altLang="zh-CN" sz="1400" dirty="0" smtClean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eaLnBrk="1" fontAlgn="auto" latinLnBrk="0" hangingPunct="1">
              <a:lnSpc>
                <a:spcPts val="2500"/>
              </a:lnSpc>
            </a:pPr>
            <a:endParaRPr lang="en-US" altLang="zh-CN" sz="1400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eaLnBrk="1" fontAlgn="auto" latinLnBrk="0" hangingPunct="1">
              <a:lnSpc>
                <a:spcPts val="2500"/>
              </a:lnSpc>
            </a:pPr>
            <a:endParaRPr lang="en-US" altLang="zh-CN" sz="1400" dirty="0" smtClean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eaLnBrk="1" fontAlgn="auto" latinLnBrk="0" hangingPunct="1">
              <a:lnSpc>
                <a:spcPts val="2500"/>
              </a:lnSpc>
            </a:pPr>
            <a:r>
              <a:rPr lang="en-US" altLang="zh-CN" sz="14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4.施工建议：喷枪口径 1.8mm-2.0mm；基材温度应在 5-50℃以上涂装为宜：</a:t>
            </a:r>
            <a:r>
              <a:rPr lang="en-US" altLang="zh-CN" sz="1400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确保第一遍涂层表干后</a:t>
            </a:r>
            <a:r>
              <a:rPr lang="en-US" altLang="zh-CN" sz="14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，进行第二遍涂装。</a:t>
            </a:r>
          </a:p>
          <a:p>
            <a:pPr eaLnBrk="1" fontAlgn="auto" latinLnBrk="0" hangingPunct="1">
              <a:lnSpc>
                <a:spcPts val="2500"/>
              </a:lnSpc>
            </a:pPr>
            <a:r>
              <a:rPr lang="en-US" altLang="zh-CN" sz="1400" dirty="0" err="1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包装与贮存</a:t>
            </a:r>
            <a:r>
              <a:rPr lang="en-US" altLang="zh-CN" sz="14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: </a:t>
            </a:r>
          </a:p>
          <a:p>
            <a:pPr eaLnBrk="1" fontAlgn="auto" latinLnBrk="0" hangingPunct="1">
              <a:lnSpc>
                <a:spcPts val="2500"/>
              </a:lnSpc>
            </a:pPr>
            <a:r>
              <a:rPr lang="en-US" altLang="zh-CN" sz="14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常规包装：20kg/</a:t>
            </a:r>
            <a:r>
              <a:rPr lang="en-US" altLang="zh-CN" sz="1400" dirty="0" err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组；本产品应贮存于</a:t>
            </a:r>
            <a:r>
              <a:rPr lang="en-US" altLang="zh-CN" sz="14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10-25℃以上阴凉干燥、通风处场所。 </a:t>
            </a:r>
          </a:p>
          <a:p>
            <a:pPr eaLnBrk="1" fontAlgn="auto" latinLnBrk="0" hangingPunct="1">
              <a:lnSpc>
                <a:spcPts val="2500"/>
              </a:lnSpc>
            </a:pPr>
            <a:r>
              <a:rPr lang="en-US" altLang="zh-CN" sz="1400" dirty="0" err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有效期</a:t>
            </a:r>
            <a:r>
              <a:rPr lang="en-US" altLang="zh-CN" sz="14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</a:t>
            </a:r>
            <a:r>
              <a:rPr lang="en-US" altLang="zh-CN" sz="1400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6 </a:t>
            </a:r>
            <a:r>
              <a:rPr lang="en-US" altLang="zh-CN" sz="1400" dirty="0" err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个月（自包装之日起</a:t>
            </a:r>
            <a:r>
              <a:rPr lang="en-US" altLang="zh-CN" sz="14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。）（</a:t>
            </a:r>
            <a:r>
              <a:rPr lang="en-US" altLang="zh-CN" sz="1400" dirty="0" err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超过有效期产品经检验如：合格，仍可使用</a:t>
            </a:r>
            <a:r>
              <a:rPr lang="en-US" altLang="zh-CN" sz="14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。） </a:t>
            </a:r>
            <a:r>
              <a:rPr lang="en-US" altLang="zh-CN" sz="14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</a:t>
            </a:r>
            <a:endParaRPr lang="en-US" altLang="zh-CN" sz="1400" b="1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eaLnBrk="1" fontAlgn="auto" latinLnBrk="0" hangingPunct="1">
              <a:lnSpc>
                <a:spcPts val="2500"/>
              </a:lnSpc>
            </a:pPr>
            <a:endParaRPr lang="en-US" altLang="zh-CN" sz="1400" b="1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eaLnBrk="1" fontAlgn="auto" latinLnBrk="0" hangingPunct="1">
              <a:lnSpc>
                <a:spcPts val="2500"/>
              </a:lnSpc>
            </a:pPr>
            <a:r>
              <a:rPr lang="en-US" altLang="zh-CN" sz="14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                                                             </a:t>
            </a:r>
          </a:p>
          <a:p>
            <a:pPr eaLnBrk="1" fontAlgn="auto" latinLnBrk="0" hangingPunct="1">
              <a:lnSpc>
                <a:spcPts val="2500"/>
              </a:lnSpc>
            </a:pPr>
            <a:r>
              <a:rPr lang="en-US" altLang="zh-CN" sz="14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                                                      </a:t>
            </a:r>
          </a:p>
          <a:p>
            <a:pPr eaLnBrk="1" fontAlgn="auto" latinLnBrk="0" hangingPunct="1">
              <a:lnSpc>
                <a:spcPts val="2500"/>
              </a:lnSpc>
            </a:pPr>
            <a:r>
              <a:rPr lang="en-US" altLang="zh-CN" sz="14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                                             </a:t>
            </a:r>
          </a:p>
          <a:p>
            <a:pPr eaLnBrk="1" fontAlgn="auto" latinLnBrk="0" hangingPunct="1">
              <a:lnSpc>
                <a:spcPts val="2500"/>
              </a:lnSpc>
            </a:pPr>
            <a:r>
              <a:rPr lang="en-US" altLang="zh-CN" sz="14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                                                           </a:t>
            </a:r>
          </a:p>
          <a:p>
            <a:pPr eaLnBrk="1" fontAlgn="auto" latinLnBrk="0" hangingPunct="1">
              <a:lnSpc>
                <a:spcPts val="2500"/>
              </a:lnSpc>
            </a:pPr>
            <a:r>
              <a:rPr lang="en-US" altLang="zh-CN" sz="14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                </a:t>
            </a:r>
            <a:endParaRPr lang="en-US" altLang="zh-CN" sz="2000" b="1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429385" cy="1347470"/>
          </a:xfrm>
          <a:prstGeom prst="rect">
            <a:avLst/>
          </a:prstGeom>
        </p:spPr>
      </p:pic>
      <p:graphicFrame>
        <p:nvGraphicFramePr>
          <p:cNvPr id="4" name="表格 3"/>
          <p:cNvGraphicFramePr/>
          <p:nvPr/>
        </p:nvGraphicFramePr>
        <p:xfrm>
          <a:off x="234936" y="2000240"/>
          <a:ext cx="3860800" cy="2895600"/>
        </p:xfrm>
        <a:graphic>
          <a:graphicData uri="http://schemas.openxmlformats.org/drawingml/2006/table">
            <a:tbl>
              <a:tblPr/>
              <a:tblGrid>
                <a:gridCol w="50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4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08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2600">
                <a:tc>
                  <a:txBody>
                    <a:bodyPr/>
                    <a:lstStyle/>
                    <a:p>
                      <a:pPr marL="68580" indent="0" algn="l">
                        <a:spcAft>
                          <a:spcPts val="500"/>
                        </a:spcAft>
                      </a:pPr>
                      <a:r>
                        <a:rPr altLang="en-US" sz="1600" dirty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序号</a:t>
                      </a:r>
                    </a:p>
                  </a:txBody>
                  <a:tcPr marL="68580" marR="68580" marT="0" marB="0">
                    <a:lnL w="9525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l">
                        <a:spcAft>
                          <a:spcPts val="500"/>
                        </a:spcAft>
                      </a:pPr>
                      <a:r>
                        <a:rPr altLang="en-US" sz="160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指标</a:t>
                      </a:r>
                    </a:p>
                  </a:txBody>
                  <a:tcPr marL="68580" marR="68580" marT="0" marB="0">
                    <a:lnL w="12700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l">
                        <a:spcAft>
                          <a:spcPts val="500"/>
                        </a:spcAft>
                      </a:pPr>
                      <a:r>
                        <a:rPr altLang="en-US" sz="1600" dirty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参数</a:t>
                      </a:r>
                    </a:p>
                  </a:txBody>
                  <a:tcPr marL="68580" marR="68580" marT="0" marB="0">
                    <a:lnL w="12700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marL="68580" indent="0" algn="l">
                        <a:spcAft>
                          <a:spcPts val="500"/>
                        </a:spcAft>
                      </a:pPr>
                      <a:r>
                        <a:rPr lang="en-US" altLang="ko-KR" sz="12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Ⅰ</a:t>
                      </a:r>
                    </a:p>
                  </a:txBody>
                  <a:tcPr marL="68580" marR="68580" marT="0" marB="0">
                    <a:lnL w="9525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B7DDE8"/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l">
                        <a:spcAft>
                          <a:spcPts val="500"/>
                        </a:spcAft>
                      </a:pPr>
                      <a:r>
                        <a:rPr altLang="en-US" sz="12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颜色、外观</a:t>
                      </a:r>
                    </a:p>
                  </a:txBody>
                  <a:tcPr marL="68580" marR="68580" marT="0" marB="0">
                    <a:lnL w="12700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B7DDE8"/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l">
                        <a:spcAft>
                          <a:spcPts val="500"/>
                        </a:spcAft>
                      </a:pPr>
                      <a:r>
                        <a:rPr altLang="en-US" sz="12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黑色、白色、黄色、灰色；漆膜平整</a:t>
                      </a:r>
                    </a:p>
                  </a:txBody>
                  <a:tcPr marL="68580" marR="68580" marT="0" marB="0">
                    <a:lnL w="12700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B7D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68580" indent="0" algn="l">
                        <a:spcAft>
                          <a:spcPts val="500"/>
                        </a:spcAft>
                      </a:pPr>
                      <a:r>
                        <a:rPr lang="en-US" altLang="ko-KR" sz="12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Ⅱ</a:t>
                      </a:r>
                    </a:p>
                  </a:txBody>
                  <a:tcPr marL="68580" marR="68580" marT="0" marB="0">
                    <a:lnL w="9525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l">
                        <a:spcAft>
                          <a:spcPts val="500"/>
                        </a:spcAft>
                      </a:pPr>
                      <a:r>
                        <a:rPr altLang="en-US" sz="12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比重</a:t>
                      </a:r>
                    </a:p>
                  </a:txBody>
                  <a:tcPr marL="68580" marR="68580" marT="0" marB="0">
                    <a:lnL w="12700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l">
                        <a:spcAft>
                          <a:spcPts val="500"/>
                        </a:spcAft>
                      </a:pPr>
                      <a:r>
                        <a:rPr lang="en-US" altLang="ko-KR" sz="1200" dirty="0" smtClean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1.2±0.5/ml</a:t>
                      </a:r>
                      <a:endParaRPr lang="en-US" altLang="ko-KR" sz="1200" dirty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68580" indent="0" algn="l">
                        <a:spcAft>
                          <a:spcPts val="500"/>
                        </a:spcAft>
                      </a:pPr>
                      <a:r>
                        <a:rPr lang="en-US" altLang="ko-KR" sz="12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Ⅲ</a:t>
                      </a:r>
                    </a:p>
                  </a:txBody>
                  <a:tcPr marL="68580" marR="68580" marT="0" marB="0">
                    <a:lnL w="9525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B7DDE8"/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l">
                        <a:spcAft>
                          <a:spcPts val="500"/>
                        </a:spcAft>
                      </a:pPr>
                      <a:r>
                        <a:rPr altLang="en-US" sz="12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固含量</a:t>
                      </a:r>
                    </a:p>
                  </a:txBody>
                  <a:tcPr marL="68580" marR="68580" marT="0" marB="0">
                    <a:lnL w="12700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B7DDE8"/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l">
                        <a:spcAft>
                          <a:spcPts val="500"/>
                        </a:spcAft>
                      </a:pPr>
                      <a:r>
                        <a:rPr lang="en-US" altLang="ko-KR" sz="1200" dirty="0" smtClean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≥89%</a:t>
                      </a:r>
                      <a:endParaRPr lang="en-US" altLang="ko-KR" sz="1200" dirty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B7D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68580" indent="0" algn="l">
                        <a:spcAft>
                          <a:spcPts val="500"/>
                        </a:spcAft>
                      </a:pPr>
                      <a:r>
                        <a:rPr lang="en-US" altLang="ko-KR" sz="12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Ⅳ</a:t>
                      </a:r>
                    </a:p>
                  </a:txBody>
                  <a:tcPr marL="68580" marR="68580" marT="0" marB="0">
                    <a:lnL w="9525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l">
                        <a:spcAft>
                          <a:spcPts val="500"/>
                        </a:spcAft>
                      </a:pPr>
                      <a:r>
                        <a:rPr altLang="en-US" sz="12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附着力（级）</a:t>
                      </a:r>
                    </a:p>
                  </a:txBody>
                  <a:tcPr marL="68580" marR="68580" marT="0" marB="0">
                    <a:lnL w="12700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l">
                        <a:spcAft>
                          <a:spcPts val="500"/>
                        </a:spcAft>
                      </a:pPr>
                      <a:r>
                        <a:rPr lang="zh-CN" altLang="en-US" sz="1200" dirty="0" smtClean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≥</a:t>
                      </a:r>
                      <a:r>
                        <a:rPr lang="en-US" altLang="ko-KR" sz="1200" dirty="0" smtClean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</a:t>
                      </a:r>
                      <a:endParaRPr lang="en-US" altLang="ko-KR" sz="1200" dirty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68580" indent="0" algn="l">
                        <a:spcAft>
                          <a:spcPts val="500"/>
                        </a:spcAft>
                      </a:pPr>
                      <a:r>
                        <a:rPr lang="en-US" altLang="ko-KR" sz="12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Ⅴ</a:t>
                      </a:r>
                    </a:p>
                  </a:txBody>
                  <a:tcPr marL="68580" marR="68580" marT="0" marB="0">
                    <a:lnL w="9525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B7DDE8"/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l">
                        <a:spcAft>
                          <a:spcPts val="500"/>
                        </a:spcAft>
                      </a:pPr>
                      <a:r>
                        <a:rPr altLang="en-US" sz="12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硬度</a:t>
                      </a:r>
                      <a:r>
                        <a:rPr lang="en-US" altLang="ko-KR" sz="12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 H</a:t>
                      </a:r>
                    </a:p>
                  </a:txBody>
                  <a:tcPr marL="68580" marR="68580" marT="0" marB="0">
                    <a:lnL w="12700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B7DDE8"/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l">
                        <a:spcAft>
                          <a:spcPts val="500"/>
                        </a:spcAft>
                      </a:pPr>
                      <a:r>
                        <a:rPr lang="en-US" altLang="ko-KR" sz="12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≥9</a:t>
                      </a:r>
                    </a:p>
                  </a:txBody>
                  <a:tcPr marL="68580" marR="68580" marT="0" marB="0">
                    <a:lnL w="12700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B7D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68580" indent="0" algn="l">
                        <a:spcAft>
                          <a:spcPts val="500"/>
                        </a:spcAft>
                      </a:pPr>
                      <a:r>
                        <a:rPr lang="en-US" altLang="ko-KR" sz="12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Ⅵ</a:t>
                      </a:r>
                    </a:p>
                  </a:txBody>
                  <a:tcPr marL="68580" marR="68580" marT="0" marB="0">
                    <a:lnL w="9525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l">
                        <a:spcAft>
                          <a:spcPts val="500"/>
                        </a:spcAft>
                      </a:pPr>
                      <a:r>
                        <a:rPr altLang="en-US" sz="12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线膨胀系数</a:t>
                      </a:r>
                    </a:p>
                  </a:txBody>
                  <a:tcPr marL="68580" marR="68580" marT="0" marB="0">
                    <a:lnL w="12700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l">
                        <a:spcAft>
                          <a:spcPts val="500"/>
                        </a:spcAft>
                      </a:pPr>
                      <a:r>
                        <a:rPr lang="en-US" altLang="ko-KR" sz="12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6.5×10 </a:t>
                      </a:r>
                      <a:r>
                        <a:rPr lang="en-US" altLang="ko-KR" sz="6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-6</a:t>
                      </a:r>
                      <a:r>
                        <a:rPr lang="en-US" altLang="ko-KR" sz="12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/℃</a:t>
                      </a:r>
                    </a:p>
                  </a:txBody>
                  <a:tcPr marL="68580" marR="68580" marT="0" marB="0">
                    <a:lnL w="12700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marL="68580" indent="0" algn="l">
                        <a:spcAft>
                          <a:spcPts val="500"/>
                        </a:spcAft>
                      </a:pPr>
                      <a:r>
                        <a:rPr lang="en-US" altLang="ko-KR" sz="12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Ⅶ</a:t>
                      </a:r>
                    </a:p>
                  </a:txBody>
                  <a:tcPr marL="68580" marR="68580" marT="0" marB="0">
                    <a:lnL w="9525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B7DDE8"/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l">
                        <a:spcAft>
                          <a:spcPts val="500"/>
                        </a:spcAft>
                      </a:pPr>
                      <a:r>
                        <a:rPr altLang="en-US" sz="12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干燥时间</a:t>
                      </a:r>
                      <a:r>
                        <a:rPr lang="en-US" altLang="ko-KR" sz="12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(25+1℃) h</a:t>
                      </a:r>
                    </a:p>
                  </a:txBody>
                  <a:tcPr marL="68580" marR="68580" marT="0" marB="0">
                    <a:lnL w="12700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B7DDE8"/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l">
                        <a:spcAft>
                          <a:spcPts val="500"/>
                        </a:spcAft>
                      </a:pPr>
                      <a:r>
                        <a:rPr altLang="en-US" sz="12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表干</a:t>
                      </a:r>
                      <a:r>
                        <a:rPr lang="en-US" altLang="ko-KR" sz="12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≤4</a:t>
                      </a:r>
                      <a:r>
                        <a:rPr altLang="en-US" sz="12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；实干</a:t>
                      </a:r>
                      <a:r>
                        <a:rPr altLang="ko-KR" sz="12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≤48</a:t>
                      </a:r>
                      <a:endParaRPr lang="en-US" altLang="ko-KR" sz="120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B7D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68580" indent="0" algn="l">
                        <a:spcAft>
                          <a:spcPts val="500"/>
                        </a:spcAft>
                      </a:pPr>
                      <a:r>
                        <a:rPr lang="en-US" altLang="ko-KR" sz="12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Ⅷ</a:t>
                      </a:r>
                    </a:p>
                  </a:txBody>
                  <a:tcPr marL="68580" marR="68580" marT="0" marB="0">
                    <a:lnL w="9525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l">
                        <a:spcAft>
                          <a:spcPts val="500"/>
                        </a:spcAft>
                      </a:pPr>
                      <a:r>
                        <a:rPr altLang="en-US" sz="12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理论涂布率</a:t>
                      </a:r>
                    </a:p>
                  </a:txBody>
                  <a:tcPr marL="68580" marR="68580" marT="0" marB="0">
                    <a:lnL w="12700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l">
                        <a:spcAft>
                          <a:spcPts val="500"/>
                        </a:spcAft>
                      </a:pPr>
                      <a:r>
                        <a:rPr altLang="en-US" sz="1200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膜厚</a:t>
                      </a:r>
                      <a:r>
                        <a:rPr lang="en-US" altLang="ko-KR" sz="1200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 50μm</a:t>
                      </a:r>
                      <a:r>
                        <a:rPr altLang="en-US" sz="1200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；</a:t>
                      </a:r>
                      <a:r>
                        <a:rPr altLang="ko-KR" sz="1200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4 </a:t>
                      </a:r>
                      <a:r>
                        <a:rPr altLang="en-US" sz="1200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㎡</a:t>
                      </a:r>
                      <a:r>
                        <a:rPr altLang="ko-KR" sz="1200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/kg</a:t>
                      </a:r>
                      <a:endParaRPr lang="en-US" altLang="ko-KR" sz="1200" dirty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indent="0" algn="r" defTabSz="91440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sz="1200">
                <a:solidFill>
                  <a:srgbClr val="898989">
                    <a:tint val="75000"/>
                  </a:srgbClr>
                </a:solidFill>
                <a:latin typeface="Arial" panose="020B0604020202020204" pitchFamily="34" charset="0"/>
                <a:ea typeface="宋体" panose="02010600030101010101" pitchFamily="2" charset="-122"/>
              </a:rPr>
              <a:pPr marL="0" indent="0" algn="r" defTabSz="914400" eaLnBrk="1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7</a:t>
            </a:fld>
            <a:endParaRPr lang="ko-KR" altLang="en-US" sz="1200">
              <a:solidFill>
                <a:srgbClr val="898989">
                  <a:tint val="75000"/>
                </a:srgbClr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615565" y="575945"/>
            <a:ext cx="76644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24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江苏中为陶涂盛世</a:t>
            </a:r>
            <a:r>
              <a:rPr lang="en-US" sz="24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®</a:t>
            </a:r>
            <a:r>
              <a:rPr lang="en-US" sz="2400" b="1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ZW1013耐热耐</a:t>
            </a:r>
            <a:r>
              <a:rPr lang="zh-CN" altLang="en-US" sz="2400" b="1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冲击</a:t>
            </a:r>
            <a:r>
              <a:rPr lang="en-US" sz="2400" b="1" dirty="0" err="1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纳米涂料</a:t>
            </a:r>
            <a:endParaRPr lang="zh-CN" altLang="en-US" sz="2400" dirty="0"/>
          </a:p>
        </p:txBody>
      </p:sp>
      <p:sp>
        <p:nvSpPr>
          <p:cNvPr id="4" name="文本框 3"/>
          <p:cNvSpPr txBox="1"/>
          <p:nvPr/>
        </p:nvSpPr>
        <p:spPr>
          <a:xfrm>
            <a:off x="212725" y="1624330"/>
            <a:ext cx="11788140" cy="48742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1400" dirty="0">
                <a:solidFill>
                  <a:schemeClr val="bg1"/>
                </a:solidFill>
              </a:rPr>
              <a:t>产品概述 </a:t>
            </a:r>
          </a:p>
          <a:p>
            <a:r>
              <a:rPr lang="en-US" altLang="zh-CN" sz="1400" dirty="0">
                <a:solidFill>
                  <a:schemeClr val="bg1"/>
                </a:solidFill>
              </a:rPr>
              <a:t>      </a:t>
            </a:r>
            <a:r>
              <a:rPr lang="zh-CN" altLang="en-US" sz="1400" dirty="0">
                <a:solidFill>
                  <a:schemeClr val="bg1"/>
                </a:solidFill>
              </a:rPr>
              <a:t>江苏中为陶涂盛世®ZW</a:t>
            </a:r>
            <a:r>
              <a:rPr lang="zh-CN" altLang="en-US" sz="1400" dirty="0" smtClean="0">
                <a:solidFill>
                  <a:schemeClr val="bg1"/>
                </a:solidFill>
              </a:rPr>
              <a:t>1013耐热耐冲击纳米</a:t>
            </a:r>
            <a:r>
              <a:rPr lang="zh-CN" altLang="en-US" sz="1400" dirty="0">
                <a:solidFill>
                  <a:schemeClr val="bg1"/>
                </a:solidFill>
              </a:rPr>
              <a:t>涂料为油性双组份耐高温、高强度材料，固化成膜后，具备极强的化学稳定性和超高的力学性能，适用于长期高温，极易锈蚀、外物摩擦频繁等苛刻工况下的金属表面，对基材长效保护，广泛适用于耐火、耐磨的金属工业产品的表面加工及表面处理。  </a:t>
            </a:r>
          </a:p>
          <a:p>
            <a:endParaRPr lang="zh-CN" altLang="en-US" sz="1400" dirty="0">
              <a:solidFill>
                <a:schemeClr val="bg1"/>
              </a:solidFill>
            </a:endParaRPr>
          </a:p>
          <a:p>
            <a:r>
              <a:rPr lang="zh-CN" altLang="en-US" sz="1400" dirty="0">
                <a:solidFill>
                  <a:schemeClr val="bg1"/>
                </a:solidFill>
              </a:rPr>
              <a:t>产品特点 </a:t>
            </a:r>
          </a:p>
          <a:p>
            <a:r>
              <a:rPr lang="zh-CN" altLang="en-US" sz="1400" dirty="0">
                <a:solidFill>
                  <a:schemeClr val="bg1"/>
                </a:solidFill>
              </a:rPr>
              <a:t>耐高温达： </a:t>
            </a:r>
            <a:r>
              <a:rPr lang="en-US" altLang="zh-CN" sz="1400" dirty="0">
                <a:solidFill>
                  <a:schemeClr val="bg1"/>
                </a:solidFill>
              </a:rPr>
              <a:t>600-800</a:t>
            </a:r>
            <a:r>
              <a:rPr lang="zh-CN" altLang="en-US" sz="1400" dirty="0">
                <a:solidFill>
                  <a:schemeClr val="bg1"/>
                </a:solidFill>
              </a:rPr>
              <a:t>℃；无重金属；涂层高附着力；高硬度：</a:t>
            </a:r>
            <a:r>
              <a:rPr lang="en-US" altLang="zh-CN" sz="1400" dirty="0">
                <a:solidFill>
                  <a:schemeClr val="bg1"/>
                </a:solidFill>
              </a:rPr>
              <a:t>≥9</a:t>
            </a:r>
            <a:r>
              <a:rPr lang="zh-CN" altLang="en-US" sz="1400" dirty="0">
                <a:solidFill>
                  <a:schemeClr val="bg1"/>
                </a:solidFill>
              </a:rPr>
              <a:t>H、抗擦伤、抗热冲击；固化条件：28</a:t>
            </a:r>
            <a:r>
              <a:rPr lang="en-US" altLang="zh-CN" sz="1400" dirty="0">
                <a:solidFill>
                  <a:schemeClr val="bg1"/>
                </a:solidFill>
              </a:rPr>
              <a:t>0</a:t>
            </a:r>
            <a:r>
              <a:rPr lang="zh-CN" altLang="en-US" sz="1400" dirty="0">
                <a:solidFill>
                  <a:schemeClr val="bg1"/>
                </a:solidFill>
              </a:rPr>
              <a:t>℃烘烤；抗腐性能良好。</a:t>
            </a:r>
          </a:p>
          <a:p>
            <a:endParaRPr lang="zh-CN" altLang="en-US" sz="1400" dirty="0">
              <a:solidFill>
                <a:schemeClr val="bg1"/>
              </a:solidFill>
            </a:endParaRPr>
          </a:p>
          <a:p>
            <a:r>
              <a:rPr lang="zh-CN" altLang="en-US" sz="1400" dirty="0">
                <a:solidFill>
                  <a:schemeClr val="bg1"/>
                </a:solidFill>
              </a:rPr>
              <a:t>技术参数</a:t>
            </a:r>
          </a:p>
          <a:p>
            <a:endParaRPr lang="zh-CN" altLang="en-US" sz="1400" dirty="0">
              <a:solidFill>
                <a:schemeClr val="bg1"/>
              </a:solidFill>
            </a:endParaRPr>
          </a:p>
          <a:p>
            <a:endParaRPr lang="zh-CN" altLang="en-US" sz="1400" dirty="0">
              <a:solidFill>
                <a:schemeClr val="bg1"/>
              </a:solidFill>
            </a:endParaRPr>
          </a:p>
          <a:p>
            <a:endParaRPr lang="zh-CN" altLang="en-US" sz="1400" dirty="0">
              <a:solidFill>
                <a:schemeClr val="bg1"/>
              </a:solidFill>
            </a:endParaRPr>
          </a:p>
          <a:p>
            <a:endParaRPr lang="zh-CN" altLang="en-US" sz="1400" dirty="0">
              <a:solidFill>
                <a:schemeClr val="bg1"/>
              </a:solidFill>
            </a:endParaRPr>
          </a:p>
          <a:p>
            <a:endParaRPr lang="zh-CN" altLang="en-US" sz="1400" dirty="0">
              <a:solidFill>
                <a:schemeClr val="bg1"/>
              </a:solidFill>
            </a:endParaRPr>
          </a:p>
          <a:p>
            <a:endParaRPr lang="zh-CN" altLang="en-US" sz="1400" dirty="0">
              <a:solidFill>
                <a:schemeClr val="bg1"/>
              </a:solidFill>
            </a:endParaRPr>
          </a:p>
          <a:p>
            <a:endParaRPr lang="zh-CN" altLang="en-US" sz="1400" dirty="0">
              <a:solidFill>
                <a:schemeClr val="bg1"/>
              </a:solidFill>
            </a:endParaRPr>
          </a:p>
          <a:p>
            <a:endParaRPr lang="zh-CN" altLang="en-US" sz="1400" dirty="0">
              <a:solidFill>
                <a:schemeClr val="bg1"/>
              </a:solidFill>
            </a:endParaRPr>
          </a:p>
          <a:p>
            <a:endParaRPr lang="zh-CN" altLang="en-US" sz="1400" dirty="0">
              <a:solidFill>
                <a:schemeClr val="bg1"/>
              </a:solidFill>
            </a:endParaRPr>
          </a:p>
          <a:p>
            <a:endParaRPr lang="zh-CN" altLang="en-US" sz="1400" dirty="0">
              <a:solidFill>
                <a:schemeClr val="bg1"/>
              </a:solidFill>
            </a:endParaRPr>
          </a:p>
          <a:p>
            <a:endParaRPr lang="zh-CN" altLang="en-US" sz="1400" dirty="0">
              <a:solidFill>
                <a:schemeClr val="bg1"/>
              </a:solidFill>
            </a:endParaRPr>
          </a:p>
          <a:p>
            <a:endParaRPr lang="zh-CN" altLang="en-US" sz="1400" dirty="0">
              <a:solidFill>
                <a:schemeClr val="bg1"/>
              </a:solidFill>
            </a:endParaRPr>
          </a:p>
          <a:p>
            <a:endParaRPr lang="zh-CN" altLang="en-US" sz="1400" dirty="0">
              <a:solidFill>
                <a:schemeClr val="bg1"/>
              </a:solidFill>
            </a:endParaRPr>
          </a:p>
          <a:p>
            <a:endParaRPr lang="zh-CN" altLang="en-US" sz="1400" dirty="0">
              <a:solidFill>
                <a:schemeClr val="bg1"/>
              </a:solidFill>
            </a:endParaRPr>
          </a:p>
        </p:txBody>
      </p:sp>
      <p:graphicFrame>
        <p:nvGraphicFramePr>
          <p:cNvPr id="5" name="表格 4"/>
          <p:cNvGraphicFramePr/>
          <p:nvPr/>
        </p:nvGraphicFramePr>
        <p:xfrm>
          <a:off x="335280" y="3789045"/>
          <a:ext cx="3873500" cy="2311400"/>
        </p:xfrm>
        <a:graphic>
          <a:graphicData uri="http://schemas.openxmlformats.org/drawingml/2006/table">
            <a:tbl>
              <a:tblPr/>
              <a:tblGrid>
                <a:gridCol w="8048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47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93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00" b="0">
                          <a:solidFill>
                            <a:schemeClr val="bg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序号</a:t>
                      </a:r>
                      <a:endParaRPr lang="en-US" altLang="en-US" sz="1000" b="0">
                        <a:solidFill>
                          <a:schemeClr val="bg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00" b="0">
                          <a:solidFill>
                            <a:schemeClr val="bg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指标</a:t>
                      </a:r>
                      <a:endParaRPr lang="en-US" altLang="en-US" sz="1000" b="0">
                        <a:solidFill>
                          <a:schemeClr val="bg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00" b="0">
                          <a:solidFill>
                            <a:schemeClr val="bg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参数</a:t>
                      </a:r>
                      <a:endParaRPr lang="en-US" altLang="en-US" sz="1000" b="0">
                        <a:solidFill>
                          <a:schemeClr val="bg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00" b="0">
                          <a:solidFill>
                            <a:schemeClr val="bg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Ⅰ</a:t>
                      </a:r>
                      <a:endParaRPr lang="en-US" altLang="en-US" sz="1000" b="0">
                        <a:solidFill>
                          <a:schemeClr val="bg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00" b="0">
                          <a:solidFill>
                            <a:schemeClr val="bg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颜色、外观</a:t>
                      </a:r>
                      <a:endParaRPr lang="en-US" altLang="en-US" sz="1000" b="0">
                        <a:solidFill>
                          <a:schemeClr val="bg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00" b="0">
                          <a:solidFill>
                            <a:schemeClr val="bg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黄色，漆膜平整</a:t>
                      </a:r>
                      <a:endParaRPr lang="en-US" altLang="en-US" sz="1000" b="0">
                        <a:solidFill>
                          <a:schemeClr val="bg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00" b="0">
                          <a:solidFill>
                            <a:schemeClr val="bg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Ⅱ</a:t>
                      </a:r>
                      <a:endParaRPr lang="en-US" altLang="en-US" sz="1000" b="0">
                        <a:solidFill>
                          <a:schemeClr val="bg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00" b="0">
                          <a:solidFill>
                            <a:schemeClr val="bg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比重</a:t>
                      </a:r>
                      <a:endParaRPr lang="en-US" altLang="en-US" sz="1000" b="0">
                        <a:solidFill>
                          <a:schemeClr val="bg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00" b="0">
                          <a:solidFill>
                            <a:schemeClr val="bg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1.9±0.2/ml</a:t>
                      </a:r>
                      <a:endParaRPr lang="en-US" altLang="en-US" sz="1000" b="0">
                        <a:solidFill>
                          <a:schemeClr val="bg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00" b="0">
                          <a:solidFill>
                            <a:schemeClr val="bg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Ⅲ</a:t>
                      </a:r>
                      <a:endParaRPr lang="en-US" altLang="en-US" sz="1000" b="0">
                        <a:solidFill>
                          <a:schemeClr val="bg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00" b="0">
                          <a:solidFill>
                            <a:schemeClr val="bg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固含量</a:t>
                      </a:r>
                      <a:endParaRPr lang="en-US" altLang="en-US" sz="1000" b="0">
                        <a:solidFill>
                          <a:schemeClr val="bg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00" b="0">
                          <a:solidFill>
                            <a:schemeClr val="bg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≥69%</a:t>
                      </a:r>
                      <a:endParaRPr lang="en-US" altLang="en-US" sz="1000" b="0">
                        <a:solidFill>
                          <a:schemeClr val="bg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00" b="0">
                          <a:solidFill>
                            <a:schemeClr val="bg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Ⅳ</a:t>
                      </a:r>
                      <a:endParaRPr lang="en-US" altLang="en-US" sz="1000" b="0">
                        <a:solidFill>
                          <a:schemeClr val="bg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00" b="0">
                          <a:solidFill>
                            <a:schemeClr val="bg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附着力（级）</a:t>
                      </a:r>
                      <a:endParaRPr lang="en-US" altLang="en-US" sz="1000" b="0">
                        <a:solidFill>
                          <a:schemeClr val="bg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00" b="0">
                          <a:solidFill>
                            <a:schemeClr val="bg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1000" b="0">
                        <a:solidFill>
                          <a:schemeClr val="bg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00" b="0">
                          <a:solidFill>
                            <a:schemeClr val="bg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Ⅴ</a:t>
                      </a:r>
                      <a:endParaRPr lang="en-US" altLang="en-US" sz="1000" b="0">
                        <a:solidFill>
                          <a:schemeClr val="bg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00" b="0">
                          <a:solidFill>
                            <a:schemeClr val="bg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硬度 H</a:t>
                      </a:r>
                      <a:endParaRPr lang="en-US" altLang="en-US" sz="1000" b="0">
                        <a:solidFill>
                          <a:schemeClr val="bg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00" b="0">
                          <a:solidFill>
                            <a:schemeClr val="bg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≥9</a:t>
                      </a:r>
                      <a:endParaRPr lang="en-US" altLang="en-US" sz="1000" b="0">
                        <a:solidFill>
                          <a:schemeClr val="bg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00" b="0">
                          <a:solidFill>
                            <a:schemeClr val="bg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Ⅵ</a:t>
                      </a:r>
                      <a:endParaRPr lang="en-US" altLang="en-US" sz="1000" b="0">
                        <a:solidFill>
                          <a:schemeClr val="bg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00" b="0">
                          <a:solidFill>
                            <a:schemeClr val="bg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线膨胀系数</a:t>
                      </a:r>
                      <a:endParaRPr lang="en-US" altLang="en-US" sz="1000" b="0">
                        <a:solidFill>
                          <a:schemeClr val="bg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00" b="0">
                          <a:solidFill>
                            <a:schemeClr val="bg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6.5×10 -6/℃</a:t>
                      </a:r>
                      <a:endParaRPr lang="en-US" altLang="en-US" sz="1000" b="0">
                        <a:solidFill>
                          <a:schemeClr val="bg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00" b="0">
                          <a:solidFill>
                            <a:schemeClr val="bg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Ⅶ</a:t>
                      </a:r>
                      <a:endParaRPr lang="en-US" altLang="en-US" sz="1000" b="0">
                        <a:solidFill>
                          <a:schemeClr val="bg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00" b="0">
                          <a:solidFill>
                            <a:schemeClr val="bg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干燥时间</a:t>
                      </a:r>
                      <a:endParaRPr lang="en-US" altLang="en-US" sz="1000" b="0">
                        <a:solidFill>
                          <a:schemeClr val="bg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00" b="0">
                          <a:solidFill>
                            <a:schemeClr val="bg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282℃ ，30-35min</a:t>
                      </a:r>
                      <a:endParaRPr lang="en-US" altLang="en-US" sz="1000" b="0">
                        <a:solidFill>
                          <a:schemeClr val="bg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00" b="0">
                          <a:solidFill>
                            <a:schemeClr val="bg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Ⅷ</a:t>
                      </a:r>
                      <a:endParaRPr lang="en-US" altLang="en-US" sz="1000" b="0">
                        <a:solidFill>
                          <a:schemeClr val="bg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00" b="0">
                          <a:solidFill>
                            <a:schemeClr val="bg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理论涂布率</a:t>
                      </a:r>
                      <a:endParaRPr lang="en-US" altLang="en-US" sz="1000" b="0">
                        <a:solidFill>
                          <a:schemeClr val="bg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00" b="0">
                          <a:solidFill>
                            <a:schemeClr val="bg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膜厚 55-65μm；8-15 ㎡/kg</a:t>
                      </a:r>
                      <a:endParaRPr lang="en-US" altLang="en-US" sz="1000" b="0">
                        <a:solidFill>
                          <a:schemeClr val="bg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8" name="图片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429385" cy="13474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indent="0" algn="r" defTabSz="91440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sz="1200">
                <a:solidFill>
                  <a:srgbClr val="898989">
                    <a:tint val="75000"/>
                  </a:srgbClr>
                </a:solidFill>
                <a:latin typeface="Arial" panose="020B0604020202020204" pitchFamily="34" charset="0"/>
                <a:ea typeface="宋体" panose="02010600030101010101" pitchFamily="2" charset="-122"/>
              </a:rPr>
              <a:pPr marL="0" indent="0" algn="r" defTabSz="914400" eaLnBrk="1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8</a:t>
            </a:fld>
            <a:endParaRPr lang="ko-KR" altLang="en-US" sz="1200">
              <a:solidFill>
                <a:srgbClr val="898989">
                  <a:tint val="75000"/>
                </a:srgbClr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816225" y="575945"/>
            <a:ext cx="740537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24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江苏中为陶涂盛世</a:t>
            </a:r>
            <a:r>
              <a:rPr lang="en-US" sz="24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®</a:t>
            </a:r>
            <a:r>
              <a:rPr lang="en-US" sz="2400" b="1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ZW1013耐热耐刮擦纳米涂料</a:t>
            </a:r>
            <a:endParaRPr lang="zh-CN" altLang="en-US" sz="2400" dirty="0"/>
          </a:p>
        </p:txBody>
      </p:sp>
      <p:sp>
        <p:nvSpPr>
          <p:cNvPr id="5" name="文本框 4"/>
          <p:cNvSpPr txBox="1"/>
          <p:nvPr/>
        </p:nvSpPr>
        <p:spPr>
          <a:xfrm>
            <a:off x="107950" y="1597660"/>
            <a:ext cx="11475085" cy="48304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eaLnBrk="1" fontAlgn="auto" latinLnBrk="0" hangingPunct="1">
              <a:lnSpc>
                <a:spcPct val="125000"/>
              </a:lnSpc>
            </a:pPr>
            <a:r>
              <a:rPr lang="zh-CN" altLang="en-US" sz="1400" dirty="0">
                <a:solidFill>
                  <a:schemeClr val="bg1"/>
                </a:solidFill>
              </a:rPr>
              <a:t>施工要求</a:t>
            </a:r>
          </a:p>
          <a:p>
            <a:pPr eaLnBrk="1" fontAlgn="auto" latinLnBrk="0" hangingPunct="1">
              <a:lnSpc>
                <a:spcPct val="125000"/>
              </a:lnSpc>
            </a:pPr>
            <a:r>
              <a:rPr lang="zh-CN" altLang="en-US" sz="1400" dirty="0">
                <a:solidFill>
                  <a:schemeClr val="bg1"/>
                </a:solidFill>
              </a:rPr>
              <a:t>1.基体处理 ：涂装作业前，应去除基体表面的油污、残锈、氧化皮等。喷砂达到 Sa2.5 级，粗糙度控制在 25～40μm 范围内；</a:t>
            </a:r>
          </a:p>
          <a:p>
            <a:pPr eaLnBrk="1" fontAlgn="auto" latinLnBrk="0" hangingPunct="1">
              <a:lnSpc>
                <a:spcPct val="125000"/>
              </a:lnSpc>
            </a:pPr>
            <a:r>
              <a:rPr lang="zh-CN" altLang="en-US" sz="1400" dirty="0">
                <a:solidFill>
                  <a:schemeClr val="bg1"/>
                </a:solidFill>
              </a:rPr>
              <a:t>2.混合物料：本品为双组份无机材料，使用时建议使用机械搅拌设备进行快速搅拌</a:t>
            </a:r>
            <a:r>
              <a:rPr lang="zh-CN" altLang="en-US" sz="1400" dirty="0">
                <a:solidFill>
                  <a:schemeClr val="bg1"/>
                </a:solidFill>
                <a:sym typeface="+mn-ea"/>
              </a:rPr>
              <a:t>至</a:t>
            </a:r>
            <a:r>
              <a:rPr lang="zh-CN" altLang="en-US" sz="1400" dirty="0">
                <a:solidFill>
                  <a:schemeClr val="bg1"/>
                </a:solidFill>
              </a:rPr>
              <a:t>均匀无颗粒物，并</a:t>
            </a:r>
            <a:r>
              <a:rPr lang="zh-CN" altLang="en-US" sz="1400" dirty="0">
                <a:solidFill>
                  <a:schemeClr val="bg1"/>
                </a:solidFill>
                <a:sym typeface="+mn-ea"/>
              </a:rPr>
              <a:t>按照质量比A:B＝4:1</a:t>
            </a:r>
            <a:r>
              <a:rPr lang="zh-CN" altLang="en-US" sz="1400" dirty="0">
                <a:solidFill>
                  <a:schemeClr val="bg1"/>
                </a:solidFill>
              </a:rPr>
              <a:t>分别倒入一只洁净的塑料容器或其他适合的容器中快速搅拌均匀</a:t>
            </a:r>
            <a:r>
              <a:rPr lang="zh-CN" altLang="en-US" sz="1400" dirty="0" smtClean="0">
                <a:solidFill>
                  <a:schemeClr val="bg1"/>
                </a:solidFill>
              </a:rPr>
              <a:t>，确保</a:t>
            </a:r>
            <a:r>
              <a:rPr lang="zh-CN" altLang="en-US" sz="1400" dirty="0">
                <a:solidFill>
                  <a:schemeClr val="bg1"/>
                </a:solidFill>
              </a:rPr>
              <a:t>涂料始终处于悬浮状态中</a:t>
            </a:r>
            <a:r>
              <a:rPr lang="zh-CN" altLang="en-US" sz="1400" dirty="0" smtClean="0">
                <a:solidFill>
                  <a:schemeClr val="bg1"/>
                </a:solidFill>
              </a:rPr>
              <a:t>。在基材除清洗油除锈</a:t>
            </a:r>
            <a:r>
              <a:rPr lang="zh-CN" altLang="en-US" sz="1400" dirty="0">
                <a:solidFill>
                  <a:schemeClr val="bg1"/>
                </a:solidFill>
              </a:rPr>
              <a:t>或、</a:t>
            </a:r>
            <a:r>
              <a:rPr lang="zh-CN" altLang="en-US" sz="1400" dirty="0" smtClean="0">
                <a:solidFill>
                  <a:schemeClr val="bg1"/>
                </a:solidFill>
              </a:rPr>
              <a:t>喷砂、打磨后，搅匀后根据</a:t>
            </a:r>
            <a:r>
              <a:rPr lang="zh-CN" altLang="en-US" sz="1400" dirty="0">
                <a:solidFill>
                  <a:schemeClr val="bg1"/>
                </a:solidFill>
              </a:rPr>
              <a:t>施工进度尽快安排使用；</a:t>
            </a:r>
          </a:p>
          <a:p>
            <a:pPr eaLnBrk="1" fontAlgn="auto" latinLnBrk="0" hangingPunct="1">
              <a:lnSpc>
                <a:spcPct val="125000"/>
              </a:lnSpc>
            </a:pPr>
            <a:r>
              <a:rPr lang="zh-CN" altLang="en-US" sz="1400" dirty="0">
                <a:solidFill>
                  <a:schemeClr val="bg1"/>
                </a:solidFill>
              </a:rPr>
              <a:t>3.涂装：本涂料可以使用刷涂、辊涂、空气辅助喷涂方法施工；</a:t>
            </a:r>
          </a:p>
          <a:p>
            <a:pPr eaLnBrk="1" fontAlgn="auto" latinLnBrk="0" hangingPunct="1">
              <a:lnSpc>
                <a:spcPct val="125000"/>
              </a:lnSpc>
            </a:pPr>
            <a:r>
              <a:rPr lang="zh-CN" altLang="en-US" sz="1400" dirty="0">
                <a:solidFill>
                  <a:schemeClr val="bg1"/>
                </a:solidFill>
              </a:rPr>
              <a:t>4.施工建议：喷枪口径 1.8mm-2.0mm；基材温度应在 5℃以上涂装为宜。</a:t>
            </a:r>
          </a:p>
          <a:p>
            <a:pPr eaLnBrk="1" fontAlgn="auto" latinLnBrk="0" hangingPunct="1">
              <a:lnSpc>
                <a:spcPct val="125000"/>
              </a:lnSpc>
            </a:pPr>
            <a:endParaRPr lang="zh-CN" altLang="en-US" sz="1400" dirty="0">
              <a:solidFill>
                <a:schemeClr val="bg1"/>
              </a:solidFill>
            </a:endParaRPr>
          </a:p>
          <a:p>
            <a:pPr eaLnBrk="1" fontAlgn="auto" latinLnBrk="0" hangingPunct="1">
              <a:lnSpc>
                <a:spcPct val="125000"/>
              </a:lnSpc>
            </a:pPr>
            <a:r>
              <a:rPr lang="zh-CN" altLang="en-US" sz="1400" dirty="0">
                <a:solidFill>
                  <a:schemeClr val="bg1"/>
                </a:solidFill>
              </a:rPr>
              <a:t>包装与贮存</a:t>
            </a:r>
          </a:p>
          <a:p>
            <a:pPr eaLnBrk="1" fontAlgn="auto" latinLnBrk="0" hangingPunct="1">
              <a:lnSpc>
                <a:spcPct val="125000"/>
              </a:lnSpc>
            </a:pPr>
            <a:r>
              <a:rPr lang="zh-CN" altLang="en-US" sz="1400" dirty="0">
                <a:solidFill>
                  <a:schemeClr val="bg1"/>
                </a:solidFill>
              </a:rPr>
              <a:t>常规包装：20kg/组；本品贮放的环境最佳温度 10-25℃阴凉干燥、通风、密闭处场所。 </a:t>
            </a:r>
          </a:p>
          <a:p>
            <a:pPr eaLnBrk="1" fontAlgn="auto" latinLnBrk="0" hangingPunct="1">
              <a:lnSpc>
                <a:spcPct val="125000"/>
              </a:lnSpc>
            </a:pPr>
            <a:r>
              <a:rPr lang="zh-CN" altLang="en-US" sz="1400" dirty="0">
                <a:solidFill>
                  <a:schemeClr val="bg1"/>
                </a:solidFill>
              </a:rPr>
              <a:t>有效期 12 个月（自包装之日起。）（超过有效期产品经检验如：合格，仍可使用。） </a:t>
            </a:r>
          </a:p>
          <a:p>
            <a:pPr eaLnBrk="1" fontAlgn="auto" latinLnBrk="0" hangingPunct="1">
              <a:lnSpc>
                <a:spcPct val="125000"/>
              </a:lnSpc>
            </a:pPr>
            <a:endParaRPr lang="zh-CN" altLang="en-US" sz="1400" dirty="0">
              <a:solidFill>
                <a:schemeClr val="bg1"/>
              </a:solidFill>
            </a:endParaRPr>
          </a:p>
          <a:p>
            <a:pPr eaLnBrk="1" fontAlgn="auto" latinLnBrk="0" hangingPunct="1">
              <a:lnSpc>
                <a:spcPct val="125000"/>
              </a:lnSpc>
            </a:pPr>
            <a:r>
              <a:rPr lang="zh-CN" altLang="en-US" sz="1400" dirty="0">
                <a:solidFill>
                  <a:schemeClr val="bg1"/>
                </a:solidFill>
              </a:rPr>
              <a:t>施工流程</a:t>
            </a:r>
          </a:p>
          <a:p>
            <a:pPr eaLnBrk="1" fontAlgn="auto" latinLnBrk="0" hangingPunct="1">
              <a:lnSpc>
                <a:spcPct val="125000"/>
              </a:lnSpc>
            </a:pPr>
            <a:r>
              <a:rPr lang="zh-CN" altLang="en-US" sz="1400" dirty="0">
                <a:solidFill>
                  <a:schemeClr val="bg1"/>
                </a:solidFill>
              </a:rPr>
              <a:t>1：80目棕刚玉白刚玉喷砂或打磨金属基材，至理想的粗糙度，确保预处理后清洁干燥，无污染物。</a:t>
            </a:r>
          </a:p>
          <a:p>
            <a:pPr eaLnBrk="1" fontAlgn="auto" latinLnBrk="0" hangingPunct="1">
              <a:lnSpc>
                <a:spcPct val="125000"/>
              </a:lnSpc>
            </a:pPr>
            <a:r>
              <a:rPr lang="zh-CN" altLang="en-US" sz="1400" dirty="0">
                <a:solidFill>
                  <a:schemeClr val="bg1"/>
                </a:solidFill>
              </a:rPr>
              <a:t>2：分别彻底搅匀A，B两个组分，并按照质量比A:B＝4：1混合，进一步彻底搅匀混合物。</a:t>
            </a:r>
          </a:p>
          <a:p>
            <a:pPr eaLnBrk="1" fontAlgn="auto" latinLnBrk="0" hangingPunct="1">
              <a:lnSpc>
                <a:spcPct val="125000"/>
              </a:lnSpc>
            </a:pPr>
            <a:r>
              <a:rPr lang="zh-CN" altLang="en-US" sz="1400" dirty="0">
                <a:solidFill>
                  <a:schemeClr val="bg1"/>
                </a:solidFill>
              </a:rPr>
              <a:t>3：刷涂或喷涂预处理后的基材至适当厚度，，一般</a:t>
            </a:r>
            <a:r>
              <a:rPr lang="en-US" altLang="zh-CN" sz="1400" dirty="0">
                <a:solidFill>
                  <a:schemeClr val="bg1"/>
                </a:solidFill>
              </a:rPr>
              <a:t>40-60</a:t>
            </a:r>
            <a:r>
              <a:rPr lang="zh-CN" altLang="en-US" sz="1400" dirty="0">
                <a:solidFill>
                  <a:schemeClr val="bg1"/>
                </a:solidFill>
              </a:rPr>
              <a:t>微米，后静放3-5分钟自流平。</a:t>
            </a:r>
          </a:p>
          <a:p>
            <a:pPr eaLnBrk="1" fontAlgn="auto" latinLnBrk="0" hangingPunct="1">
              <a:lnSpc>
                <a:spcPct val="125000"/>
              </a:lnSpc>
            </a:pPr>
            <a:r>
              <a:rPr lang="zh-CN" altLang="en-US" sz="1400" dirty="0">
                <a:solidFill>
                  <a:schemeClr val="bg1"/>
                </a:solidFill>
              </a:rPr>
              <a:t>4：随后置入隧道通过式烘箱或非密闭状态的热风烘箱中，</a:t>
            </a:r>
            <a:r>
              <a:rPr lang="zh-CN" altLang="en-US" sz="1400" dirty="0">
                <a:solidFill>
                  <a:schemeClr val="bg1"/>
                </a:solidFill>
                <a:sym typeface="+mn-ea"/>
              </a:rPr>
              <a:t>从常温升温至28</a:t>
            </a:r>
            <a:r>
              <a:rPr lang="en-US" altLang="zh-CN" sz="1400" dirty="0">
                <a:solidFill>
                  <a:schemeClr val="bg1"/>
                </a:solidFill>
                <a:sym typeface="+mn-ea"/>
              </a:rPr>
              <a:t>0</a:t>
            </a:r>
            <a:r>
              <a:rPr lang="zh-CN" altLang="en-US" sz="1400" dirty="0">
                <a:solidFill>
                  <a:schemeClr val="bg1"/>
                </a:solidFill>
                <a:sym typeface="+mn-ea"/>
              </a:rPr>
              <a:t>℃开始计时，</a:t>
            </a:r>
            <a:r>
              <a:rPr lang="zh-CN" altLang="en-US" sz="1400" dirty="0">
                <a:solidFill>
                  <a:schemeClr val="bg1"/>
                </a:solidFill>
              </a:rPr>
              <a:t>烘烤30分钟，后自然冷却至常温。</a:t>
            </a: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429385" cy="13474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indent="0" algn="r" defTabSz="91440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sz="1200">
                <a:solidFill>
                  <a:srgbClr val="898989">
                    <a:tint val="75000"/>
                  </a:srgbClr>
                </a:solidFill>
                <a:latin typeface="Arial" panose="020B0604020202020204" pitchFamily="34" charset="0"/>
                <a:ea typeface="宋体" panose="02010600030101010101" pitchFamily="2" charset="-122"/>
              </a:rPr>
              <a:pPr marL="0" indent="0" algn="r" defTabSz="914400" eaLnBrk="1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9</a:t>
            </a:fld>
            <a:endParaRPr lang="ko-KR" altLang="en-US" sz="1200">
              <a:solidFill>
                <a:srgbClr val="898989">
                  <a:tint val="75000"/>
                </a:srgbClr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460625" y="554990"/>
            <a:ext cx="84321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24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江苏中为陶涂盛世</a:t>
            </a:r>
            <a:r>
              <a:rPr lang="en-US" sz="24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®</a:t>
            </a:r>
            <a:r>
              <a:rPr sz="2400" b="1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ZW1014</a:t>
            </a:r>
            <a:r>
              <a:rPr sz="24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耐高温防腐纳米涂料</a:t>
            </a:r>
            <a:endParaRPr lang="zh-CN" altLang="en-US" sz="2400" dirty="0"/>
          </a:p>
        </p:txBody>
      </p:sp>
      <p:sp>
        <p:nvSpPr>
          <p:cNvPr id="4" name="文本框 3"/>
          <p:cNvSpPr txBox="1"/>
          <p:nvPr/>
        </p:nvSpPr>
        <p:spPr>
          <a:xfrm>
            <a:off x="290195" y="1562735"/>
            <a:ext cx="11422380" cy="52851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1400" dirty="0" err="1">
                <a:solidFill>
                  <a:schemeClr val="bg1"/>
                </a:solidFill>
                <a:cs typeface="+mn-ea"/>
                <a:sym typeface="+mn-ea"/>
              </a:rPr>
              <a:t>产品简介</a:t>
            </a:r>
            <a:r>
              <a:rPr lang="en-US" altLang="zh-CN" sz="1400" dirty="0">
                <a:solidFill>
                  <a:schemeClr val="bg1"/>
                </a:solidFill>
                <a:cs typeface="+mn-ea"/>
                <a:sym typeface="+mn-ea"/>
              </a:rPr>
              <a:t>：</a:t>
            </a:r>
          </a:p>
          <a:p>
            <a:r>
              <a:rPr lang="en-US" altLang="zh-CN" sz="1400" dirty="0">
                <a:solidFill>
                  <a:schemeClr val="bg1"/>
                </a:solidFill>
                <a:cs typeface="+mn-ea"/>
                <a:sym typeface="+mn-ea"/>
              </a:rPr>
              <a:t>     </a:t>
            </a:r>
            <a:r>
              <a:rPr lang="en-US" altLang="zh-CN" sz="1400" dirty="0">
                <a:solidFill>
                  <a:schemeClr val="bg1"/>
                </a:solidFill>
                <a:sym typeface="+mn-ea"/>
              </a:rPr>
              <a:t> </a:t>
            </a:r>
            <a:r>
              <a:rPr lang="zh-CN" altLang="en-US" sz="1400" dirty="0">
                <a:solidFill>
                  <a:schemeClr val="bg1"/>
                </a:solidFill>
                <a:sym typeface="+mn-ea"/>
              </a:rPr>
              <a:t>江苏中为陶涂盛世®</a:t>
            </a:r>
            <a:r>
              <a:rPr lang="en-US" altLang="zh-CN" sz="1400" dirty="0">
                <a:solidFill>
                  <a:schemeClr val="bg1"/>
                </a:solidFill>
                <a:cs typeface="+mn-ea"/>
                <a:sym typeface="+mn-ea"/>
              </a:rPr>
              <a:t> </a:t>
            </a:r>
            <a:r>
              <a:rPr lang="en-US" altLang="zh-CN" sz="1400" dirty="0" smtClean="0">
                <a:solidFill>
                  <a:schemeClr val="bg1"/>
                </a:solidFill>
                <a:cs typeface="+mn-ea"/>
                <a:sym typeface="+mn-ea"/>
              </a:rPr>
              <a:t>ZW1014</a:t>
            </a:r>
            <a:r>
              <a:rPr lang="en-US" altLang="zh-CN" sz="1400" dirty="0">
                <a:solidFill>
                  <a:schemeClr val="bg1"/>
                </a:solidFill>
                <a:cs typeface="+mn-ea"/>
                <a:sym typeface="+mn-ea"/>
              </a:rPr>
              <a:t>耐高温防腐纳米涂料采用低温反应技术制备的特种无机树脂，配以合适填料和助剂制备的一种单组分，快干型耐高温涂料，可室温固化，也可加热固化，成膜后具有较好的防腐和极佳的耐高温特性，可在不大于650℃环境下长期使用。</a:t>
            </a:r>
          </a:p>
          <a:p>
            <a:r>
              <a:rPr lang="en-US" altLang="zh-CN" sz="1400" dirty="0" err="1">
                <a:solidFill>
                  <a:schemeClr val="bg1"/>
                </a:solidFill>
                <a:cs typeface="+mn-ea"/>
                <a:sym typeface="+mn-ea"/>
              </a:rPr>
              <a:t>技术参数</a:t>
            </a:r>
            <a:r>
              <a:rPr lang="en-US" altLang="zh-CN" sz="1400" dirty="0">
                <a:solidFill>
                  <a:schemeClr val="bg1"/>
                </a:solidFill>
                <a:cs typeface="+mn-ea"/>
                <a:sym typeface="+mn-ea"/>
              </a:rPr>
              <a:t>：</a:t>
            </a:r>
          </a:p>
          <a:p>
            <a:endParaRPr lang="en-US" altLang="zh-CN" sz="1400" b="1" dirty="0">
              <a:solidFill>
                <a:schemeClr val="bg1"/>
              </a:solidFill>
              <a:cs typeface="+mn-ea"/>
              <a:sym typeface="+mn-ea"/>
            </a:endParaRPr>
          </a:p>
          <a:p>
            <a:endParaRPr lang="en-US" altLang="zh-CN" sz="1400" b="1" dirty="0">
              <a:solidFill>
                <a:schemeClr val="bg1"/>
              </a:solidFill>
              <a:cs typeface="+mn-ea"/>
              <a:sym typeface="+mn-ea"/>
            </a:endParaRPr>
          </a:p>
          <a:p>
            <a:endParaRPr lang="en-US" altLang="zh-CN" sz="1400" b="1" dirty="0">
              <a:solidFill>
                <a:schemeClr val="bg1"/>
              </a:solidFill>
              <a:cs typeface="+mn-ea"/>
              <a:sym typeface="+mn-ea"/>
            </a:endParaRPr>
          </a:p>
          <a:p>
            <a:endParaRPr lang="en-US" altLang="zh-CN" sz="1400" b="1" dirty="0">
              <a:solidFill>
                <a:schemeClr val="bg1"/>
              </a:solidFill>
              <a:cs typeface="+mn-ea"/>
              <a:sym typeface="+mn-ea"/>
            </a:endParaRPr>
          </a:p>
          <a:p>
            <a:endParaRPr lang="en-US" altLang="zh-CN" sz="1400" b="1" dirty="0">
              <a:solidFill>
                <a:schemeClr val="bg1"/>
              </a:solidFill>
              <a:cs typeface="+mn-ea"/>
              <a:sym typeface="+mn-ea"/>
            </a:endParaRPr>
          </a:p>
          <a:p>
            <a:endParaRPr lang="en-US" altLang="zh-CN" sz="1400" b="1" dirty="0">
              <a:solidFill>
                <a:schemeClr val="bg1"/>
              </a:solidFill>
              <a:cs typeface="+mn-ea"/>
              <a:sym typeface="+mn-ea"/>
            </a:endParaRPr>
          </a:p>
          <a:p>
            <a:endParaRPr lang="en-US" altLang="zh-CN" sz="1400" b="1" dirty="0">
              <a:solidFill>
                <a:schemeClr val="bg1"/>
              </a:solidFill>
              <a:cs typeface="+mn-ea"/>
              <a:sym typeface="+mn-ea"/>
            </a:endParaRPr>
          </a:p>
          <a:p>
            <a:endParaRPr lang="en-US" altLang="zh-CN" sz="1400" b="1" dirty="0">
              <a:solidFill>
                <a:schemeClr val="bg1"/>
              </a:solidFill>
              <a:cs typeface="+mn-ea"/>
              <a:sym typeface="+mn-ea"/>
            </a:endParaRPr>
          </a:p>
          <a:p>
            <a:endParaRPr lang="en-US" altLang="zh-CN" sz="1400" b="1" dirty="0">
              <a:solidFill>
                <a:schemeClr val="bg1"/>
              </a:solidFill>
              <a:cs typeface="+mn-ea"/>
              <a:sym typeface="+mn-ea"/>
            </a:endParaRPr>
          </a:p>
          <a:p>
            <a:endParaRPr lang="en-US" altLang="zh-CN" sz="1400" b="1" dirty="0">
              <a:solidFill>
                <a:schemeClr val="bg1"/>
              </a:solidFill>
              <a:cs typeface="+mn-ea"/>
              <a:sym typeface="+mn-ea"/>
            </a:endParaRPr>
          </a:p>
          <a:p>
            <a:endParaRPr lang="en-US" altLang="zh-CN" sz="1400" b="1" dirty="0">
              <a:solidFill>
                <a:schemeClr val="bg1"/>
              </a:solidFill>
              <a:cs typeface="+mn-ea"/>
              <a:sym typeface="+mn-ea"/>
            </a:endParaRPr>
          </a:p>
          <a:p>
            <a:endParaRPr lang="en-US" altLang="zh-CN" sz="1400" b="1" dirty="0">
              <a:solidFill>
                <a:schemeClr val="bg1"/>
              </a:solidFill>
              <a:cs typeface="+mn-ea"/>
              <a:sym typeface="+mn-ea"/>
            </a:endParaRPr>
          </a:p>
          <a:p>
            <a:endParaRPr lang="en-US" altLang="zh-CN" sz="1400" b="1" dirty="0">
              <a:solidFill>
                <a:schemeClr val="bg1"/>
              </a:solidFill>
              <a:cs typeface="+mn-ea"/>
              <a:sym typeface="+mn-ea"/>
            </a:endParaRPr>
          </a:p>
          <a:p>
            <a:endParaRPr lang="en-US" altLang="zh-CN" sz="1400" b="1" dirty="0">
              <a:solidFill>
                <a:schemeClr val="bg1"/>
              </a:solidFill>
              <a:cs typeface="+mn-ea"/>
              <a:sym typeface="+mn-ea"/>
            </a:endParaRPr>
          </a:p>
          <a:p>
            <a:r>
              <a:rPr lang="en-US" altLang="zh-CN" sz="1400" dirty="0" err="1">
                <a:solidFill>
                  <a:schemeClr val="bg1"/>
                </a:solidFill>
                <a:cs typeface="+mn-ea"/>
                <a:sym typeface="+mn-ea"/>
              </a:rPr>
              <a:t>固化工艺</a:t>
            </a:r>
            <a:r>
              <a:rPr lang="en-US" altLang="zh-CN" sz="1400" dirty="0">
                <a:solidFill>
                  <a:schemeClr val="bg1"/>
                </a:solidFill>
                <a:cs typeface="+mn-ea"/>
                <a:sym typeface="+mn-ea"/>
              </a:rPr>
              <a:t>：</a:t>
            </a:r>
          </a:p>
          <a:p>
            <a:r>
              <a:rPr lang="en-US" altLang="zh-CN" sz="1400" dirty="0">
                <a:solidFill>
                  <a:schemeClr val="bg1"/>
                </a:solidFill>
                <a:cs typeface="+mn-ea"/>
                <a:sym typeface="+mn-ea"/>
              </a:rPr>
              <a:t>常温固化48h或者150℃烘烤30min</a:t>
            </a:r>
          </a:p>
          <a:p>
            <a:endParaRPr lang="en-US" altLang="zh-CN" sz="1400" b="1" dirty="0">
              <a:solidFill>
                <a:schemeClr val="bg1"/>
              </a:solidFill>
              <a:cs typeface="+mn-ea"/>
              <a:sym typeface="+mn-ea"/>
            </a:endParaRPr>
          </a:p>
          <a:p>
            <a:endParaRPr lang="en-US" altLang="zh-CN" sz="1400" b="1" dirty="0">
              <a:solidFill>
                <a:schemeClr val="bg1"/>
              </a:solidFill>
              <a:cs typeface="+mn-ea"/>
              <a:sym typeface="+mn-ea"/>
            </a:endParaRPr>
          </a:p>
          <a:p>
            <a:endParaRPr lang="en-US" altLang="zh-CN" sz="1400" b="1" dirty="0">
              <a:solidFill>
                <a:schemeClr val="bg1"/>
              </a:solidFill>
              <a:cs typeface="+mn-ea"/>
              <a:sym typeface="+mn-ea"/>
            </a:endParaRPr>
          </a:p>
          <a:p>
            <a:endParaRPr lang="en-US" altLang="zh-CN" sz="1400" b="1" dirty="0">
              <a:solidFill>
                <a:schemeClr val="bg1"/>
              </a:solidFill>
              <a:cs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429385" cy="1347470"/>
          </a:xfrm>
          <a:prstGeom prst="rect">
            <a:avLst/>
          </a:prstGeom>
        </p:spPr>
      </p:pic>
      <p:graphicFrame>
        <p:nvGraphicFramePr>
          <p:cNvPr id="5" name="表格 4"/>
          <p:cNvGraphicFramePr/>
          <p:nvPr/>
        </p:nvGraphicFramePr>
        <p:xfrm>
          <a:off x="407352" y="2564765"/>
          <a:ext cx="3030855" cy="2628900"/>
        </p:xfrm>
        <a:graphic>
          <a:graphicData uri="http://schemas.openxmlformats.org/drawingml/2006/table">
            <a:tbl>
              <a:tblPr/>
              <a:tblGrid>
                <a:gridCol w="15500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08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9075">
                <a:tc>
                  <a:txBody>
                    <a:bodyPr/>
                    <a:lstStyle/>
                    <a:p>
                      <a:pPr marL="0" indent="0" algn="ctr" eaLnBrk="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100">
                          <a:solidFill>
                            <a:schemeClr val="bg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项目</a:t>
                      </a:r>
                    </a:p>
                  </a:txBody>
                  <a:tcPr marL="0" marR="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eaLnBrk="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100">
                          <a:solidFill>
                            <a:schemeClr val="bg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指标</a:t>
                      </a:r>
                    </a:p>
                  </a:txBody>
                  <a:tcPr marL="0" marR="0" marT="0" marB="0" anchor="ctr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marL="0" indent="0" algn="ctr" eaLnBrk="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100">
                          <a:solidFill>
                            <a:schemeClr val="bg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容器中的状态</a:t>
                      </a:r>
                    </a:p>
                  </a:txBody>
                  <a:tcPr marL="0" marR="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eaLnBrk="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100">
                          <a:solidFill>
                            <a:schemeClr val="bg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均匀流动液体</a:t>
                      </a:r>
                    </a:p>
                  </a:txBody>
                  <a:tcPr marL="0" marR="0" marT="0" marB="0" anchor="ctr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marL="0" indent="0" algn="ctr" eaLnBrk="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100">
                          <a:solidFill>
                            <a:schemeClr val="bg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颜色与外观</a:t>
                      </a:r>
                    </a:p>
                  </a:txBody>
                  <a:tcPr marL="0" marR="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eaLnBrk="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100">
                          <a:solidFill>
                            <a:schemeClr val="bg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黑色（可调色）</a:t>
                      </a:r>
                    </a:p>
                  </a:txBody>
                  <a:tcPr marL="0" marR="0" marT="0" marB="0" anchor="ctr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marL="0" indent="0" algn="ctr" eaLnBrk="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100">
                          <a:solidFill>
                            <a:schemeClr val="bg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质量固含量</a:t>
                      </a:r>
                    </a:p>
                  </a:txBody>
                  <a:tcPr marL="0" marR="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eaLnBrk="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ko-KR" sz="1100">
                          <a:solidFill>
                            <a:schemeClr val="bg1"/>
                          </a:solidFill>
                          <a:latin typeface="Times New Roman Regular"/>
                          <a:ea typeface="宋体" panose="02010600030101010101" pitchFamily="2" charset="-122"/>
                        </a:rPr>
                        <a:t>30±</a:t>
                      </a:r>
                      <a:r>
                        <a:rPr lang="en-US" altLang="ko-KR" sz="1100">
                          <a:solidFill>
                            <a:schemeClr val="bg1"/>
                          </a:solidFill>
                          <a:latin typeface="Times New Roman Regular"/>
                          <a:ea typeface="Times New Roman Regular"/>
                        </a:rPr>
                        <a:t>2%</a:t>
                      </a:r>
                    </a:p>
                  </a:txBody>
                  <a:tcPr marL="0" marR="0" marT="0" marB="0" anchor="ctr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marL="0" indent="0" algn="ctr" eaLnBrk="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100">
                          <a:solidFill>
                            <a:schemeClr val="bg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干膜厚度</a:t>
                      </a:r>
                    </a:p>
                  </a:txBody>
                  <a:tcPr marL="0" marR="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eaLnBrk="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ko-KR" sz="1100">
                          <a:solidFill>
                            <a:schemeClr val="bg1"/>
                          </a:solidFill>
                          <a:latin typeface="Times New Roman Regular"/>
                          <a:ea typeface="宋体" panose="02010600030101010101" pitchFamily="2" charset="-122"/>
                        </a:rPr>
                        <a:t>15~35μm</a:t>
                      </a:r>
                    </a:p>
                  </a:txBody>
                  <a:tcPr marL="0" marR="0" marT="0" marB="0" anchor="ctr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marL="0" indent="0" algn="ctr" eaLnBrk="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100">
                          <a:solidFill>
                            <a:schemeClr val="bg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光泽度</a:t>
                      </a:r>
                    </a:p>
                  </a:txBody>
                  <a:tcPr marL="0" marR="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eaLnBrk="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ko-KR" sz="1100">
                          <a:solidFill>
                            <a:schemeClr val="bg1"/>
                          </a:solidFill>
                          <a:latin typeface="Times New Roman Regular"/>
                          <a:ea typeface="Times New Roman Regular"/>
                        </a:rPr>
                        <a:t>≤20</a:t>
                      </a:r>
                      <a:r>
                        <a:rPr lang="en-US" altLang="ko-KR" sz="1100">
                          <a:solidFill>
                            <a:schemeClr val="bg1"/>
                          </a:solidFill>
                          <a:latin typeface="Times New Roman Regular"/>
                          <a:ea typeface="宋体" panose="02010600030101010101" pitchFamily="2" charset="-122"/>
                        </a:rPr>
                        <a:t>°</a:t>
                      </a:r>
                    </a:p>
                  </a:txBody>
                  <a:tcPr marL="0" marR="0" marT="0" marB="0" anchor="ctr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marL="0" indent="0" algn="ctr" eaLnBrk="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100">
                          <a:solidFill>
                            <a:schemeClr val="bg1"/>
                          </a:solidFill>
                          <a:latin typeface="Times New Roman Regular"/>
                          <a:ea typeface="宋体" panose="02010600030101010101" pitchFamily="2" charset="-122"/>
                        </a:rPr>
                        <a:t>指压干</a:t>
                      </a:r>
                      <a:r>
                        <a:rPr lang="zh-CN" sz="1100">
                          <a:solidFill>
                            <a:schemeClr val="bg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时间，</a:t>
                      </a:r>
                      <a:r>
                        <a:rPr lang="en-US" altLang="ko-KR" sz="1100">
                          <a:solidFill>
                            <a:schemeClr val="bg1"/>
                          </a:solidFill>
                          <a:latin typeface="Times New Roman Regular"/>
                          <a:ea typeface="宋体" panose="02010600030101010101" pitchFamily="2" charset="-122"/>
                        </a:rPr>
                        <a:t>25℃</a:t>
                      </a:r>
                    </a:p>
                  </a:txBody>
                  <a:tcPr marL="0" marR="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eaLnBrk="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ko-KR" sz="1100">
                          <a:solidFill>
                            <a:schemeClr val="bg1"/>
                          </a:solidFill>
                          <a:latin typeface="Times New Roman Regular"/>
                          <a:ea typeface="宋体" panose="02010600030101010101" pitchFamily="2" charset="-122"/>
                        </a:rPr>
                        <a:t>1</a:t>
                      </a:r>
                      <a:r>
                        <a:rPr lang="en-US" altLang="ko-KR" sz="1100">
                          <a:solidFill>
                            <a:schemeClr val="bg1"/>
                          </a:solidFill>
                          <a:latin typeface="Times New Roman Regular"/>
                          <a:ea typeface="Times New Roman Regular"/>
                        </a:rPr>
                        <a:t>5</a:t>
                      </a:r>
                      <a:r>
                        <a:rPr lang="en-US" altLang="ko-KR" sz="1100">
                          <a:solidFill>
                            <a:schemeClr val="bg1"/>
                          </a:solidFill>
                          <a:latin typeface="Times New Roman Regular"/>
                          <a:ea typeface="宋体" panose="02010600030101010101" pitchFamily="2" charset="-122"/>
                        </a:rPr>
                        <a:t>min</a:t>
                      </a:r>
                    </a:p>
                  </a:txBody>
                  <a:tcPr marL="0" marR="0" marT="0" marB="0" anchor="ctr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marL="0" indent="0" algn="ctr" eaLnBrk="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100">
                          <a:solidFill>
                            <a:schemeClr val="bg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实干时间</a:t>
                      </a:r>
                    </a:p>
                  </a:txBody>
                  <a:tcPr marL="0" marR="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eaLnBrk="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ko-KR" sz="1100">
                          <a:solidFill>
                            <a:schemeClr val="bg1"/>
                          </a:solidFill>
                          <a:latin typeface="Times New Roman Regular"/>
                          <a:ea typeface="宋体" panose="02010600030101010101" pitchFamily="2" charset="-122"/>
                        </a:rPr>
                        <a:t>48h</a:t>
                      </a:r>
                    </a:p>
                  </a:txBody>
                  <a:tcPr marL="0" marR="0" marT="0" marB="0" anchor="ctr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marL="0" indent="0" algn="ctr" eaLnBrk="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100">
                          <a:solidFill>
                            <a:schemeClr val="bg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附着力</a:t>
                      </a:r>
                    </a:p>
                  </a:txBody>
                  <a:tcPr marL="0" marR="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eaLnBrk="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ko-KR" sz="1100">
                          <a:solidFill>
                            <a:schemeClr val="bg1"/>
                          </a:solidFill>
                          <a:latin typeface="Times New Roman Regular"/>
                          <a:ea typeface="宋体" panose="02010600030101010101" pitchFamily="2" charset="-122"/>
                        </a:rPr>
                        <a:t>0</a:t>
                      </a:r>
                      <a:r>
                        <a:rPr lang="zh-CN" sz="1100">
                          <a:solidFill>
                            <a:schemeClr val="bg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级</a:t>
                      </a:r>
                    </a:p>
                  </a:txBody>
                  <a:tcPr marL="0" marR="0" marT="0" marB="0" anchor="ctr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marL="0" indent="0" algn="ctr" eaLnBrk="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100">
                          <a:solidFill>
                            <a:schemeClr val="bg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柔韧性</a:t>
                      </a:r>
                    </a:p>
                  </a:txBody>
                  <a:tcPr marL="0" marR="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eaLnBrk="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ko-KR" sz="1100">
                          <a:solidFill>
                            <a:schemeClr val="bg1"/>
                          </a:solidFill>
                          <a:latin typeface="Times New Roman Regular"/>
                          <a:ea typeface="宋体" panose="02010600030101010101" pitchFamily="2" charset="-122"/>
                        </a:rPr>
                        <a:t>1</a:t>
                      </a:r>
                      <a:r>
                        <a:rPr lang="zh-CN" sz="1100">
                          <a:solidFill>
                            <a:schemeClr val="bg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级</a:t>
                      </a:r>
                    </a:p>
                  </a:txBody>
                  <a:tcPr marL="0" marR="0" marT="0" marB="0" anchor="ctr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marL="0" indent="0" algn="ctr" eaLnBrk="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100">
                          <a:solidFill>
                            <a:schemeClr val="bg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抗冲击</a:t>
                      </a:r>
                    </a:p>
                  </a:txBody>
                  <a:tcPr marL="0" marR="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eaLnBrk="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ko-KR" sz="1100">
                          <a:solidFill>
                            <a:schemeClr val="bg1"/>
                          </a:solidFill>
                          <a:latin typeface="Times New Roman Regular"/>
                          <a:ea typeface="宋体" panose="02010600030101010101" pitchFamily="2" charset="-122"/>
                        </a:rPr>
                        <a:t>50kg.cm</a:t>
                      </a:r>
                    </a:p>
                  </a:txBody>
                  <a:tcPr marL="0" marR="0" marT="0" marB="0" anchor="ctr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marL="0" indent="0" algn="ctr" eaLnBrk="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100">
                          <a:solidFill>
                            <a:schemeClr val="bg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耐高温性</a:t>
                      </a:r>
                    </a:p>
                  </a:txBody>
                  <a:tcPr marL="0" marR="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eaLnBrk="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ko-KR" sz="1100">
                          <a:solidFill>
                            <a:schemeClr val="bg1"/>
                          </a:solidFill>
                          <a:latin typeface="Times New Roman Regular"/>
                          <a:ea typeface="宋体" panose="02010600030101010101" pitchFamily="2" charset="-122"/>
                        </a:rPr>
                        <a:t>≤650℃</a:t>
                      </a:r>
                    </a:p>
                  </a:txBody>
                  <a:tcPr marL="0" marR="0" marT="0" marB="0" anchor="ctr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50cd2b2f-fe31-46a7-99da-22de9311a667"/>
  <p:tag name="COMMONDATA" val="eyJoZGlkIjoiY2VjNTRmNzljMWQ2NDU5NzM1OGJiOTEyNWRhZWE5Mzg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Pages>27</Pages>
  <Words>3329</Words>
  <Application>Microsoft Office PowerPoint</Application>
  <PresentationFormat>宽屏</PresentationFormat>
  <Paragraphs>389</Paragraphs>
  <Slides>17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7" baseType="lpstr">
      <vt:lpstr>맑은 고딕</vt:lpstr>
      <vt:lpstr>Times New Roman Regular</vt:lpstr>
      <vt:lpstr>黑体</vt:lpstr>
      <vt:lpstr>楷体</vt:lpstr>
      <vt:lpstr>宋体</vt:lpstr>
      <vt:lpstr>微软雅黑</vt:lpstr>
      <vt:lpstr>Arial</vt:lpstr>
      <vt:lpstr>Calibri</vt:lpstr>
      <vt:lpstr>Tahoma</vt:lpstr>
      <vt:lpstr>Office主题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THINKPAD</cp:lastModifiedBy>
  <cp:revision>208</cp:revision>
  <dcterms:created xsi:type="dcterms:W3CDTF">2022-01-21T00:16:00Z</dcterms:created>
  <dcterms:modified xsi:type="dcterms:W3CDTF">2024-11-13T14:36:16Z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29DFFB9BEB54472F9EC4ADD73419D82F_13</vt:lpwstr>
  </property>
  <property fmtid="{D5CDD505-2E9C-101B-9397-08002B2CF9AE}" pid="3" name="KSOProductBuildVer">
    <vt:lpwstr>2052-12.1.0.17147</vt:lpwstr>
  </property>
</Properties>
</file>